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9" r:id="rId3"/>
    <p:sldId id="261" r:id="rId4"/>
    <p:sldId id="258" r:id="rId5"/>
    <p:sldId id="262" r:id="rId6"/>
    <p:sldId id="257" r:id="rId7"/>
    <p:sldId id="264" r:id="rId8"/>
    <p:sldId id="263" r:id="rId9"/>
    <p:sldId id="271" r:id="rId10"/>
    <p:sldId id="272" r:id="rId11"/>
    <p:sldId id="281" r:id="rId12"/>
    <p:sldId id="274" r:id="rId13"/>
    <p:sldId id="277" r:id="rId14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16"/>
      <p:bold r:id="rId17"/>
      <p:italic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Montserrat ExtraLight" panose="00000300000000000000" pitchFamily="2" charset="0"/>
      <p:regular r:id="rId22"/>
      <p:bold r:id="rId23"/>
      <p:italic r:id="rId24"/>
      <p:boldItalic r:id="rId25"/>
    </p:embeddedFont>
    <p:embeddedFont>
      <p:font typeface="Montserrat Light" panose="000004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001633"/>
    <a:srgbClr val="1B2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5E69B7-10B5-4F82-A45F-3649A406244D}">
  <a:tblStyle styleId="{A55E69B7-10B5-4F82-A45F-3649A40624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24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64" r:id="rId11"/>
    <p:sldLayoutId id="2147483667" r:id="rId12"/>
    <p:sldLayoutId id="2147483668" r:id="rId13"/>
    <p:sldLayoutId id="2147483672" r:id="rId14"/>
    <p:sldLayoutId id="214748367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fif"/><Relationship Id="rId5" Type="http://schemas.openxmlformats.org/officeDocument/2006/relationships/image" Target="../media/image18.jfif"/><Relationship Id="rId4" Type="http://schemas.openxmlformats.org/officeDocument/2006/relationships/image" Target="../media/image17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709027" y="3132994"/>
            <a:ext cx="3353796" cy="235863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Innovate. Transform. Excel</a:t>
            </a:r>
            <a:endParaRPr sz="1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21EF9E-9D86-0CA6-783B-DBB5D778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679" y="4825613"/>
            <a:ext cx="144189" cy="144189"/>
          </a:xfrm>
          <a:prstGeom prst="rect">
            <a:avLst/>
          </a:prstGeom>
        </p:spPr>
      </p:pic>
      <p:sp>
        <p:nvSpPr>
          <p:cNvPr id="23" name="Google Shape;164;p38">
            <a:extLst>
              <a:ext uri="{FF2B5EF4-FFF2-40B4-BE49-F238E27FC236}">
                <a16:creationId xmlns:a16="http://schemas.microsoft.com/office/drawing/2014/main" id="{8844C336-248C-0831-CC35-EE3132E1C629}"/>
              </a:ext>
            </a:extLst>
          </p:cNvPr>
          <p:cNvSpPr txBox="1">
            <a:spLocks/>
          </p:cNvSpPr>
          <p:nvPr/>
        </p:nvSpPr>
        <p:spPr>
          <a:xfrm>
            <a:off x="7633814" y="4776884"/>
            <a:ext cx="1467323" cy="235863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Insyllium.com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AC453C-CF27-0788-ABF9-86AB08FBC883}"/>
              </a:ext>
            </a:extLst>
          </p:cNvPr>
          <p:cNvGrpSpPr/>
          <p:nvPr/>
        </p:nvGrpSpPr>
        <p:grpSpPr>
          <a:xfrm>
            <a:off x="2346461" y="1834503"/>
            <a:ext cx="4247241" cy="1213497"/>
            <a:chOff x="2274371" y="1462926"/>
            <a:chExt cx="3445946" cy="98455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68E4F70-34AA-7067-E2C2-E363E5A06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4371" y="1462926"/>
              <a:ext cx="3445946" cy="984556"/>
            </a:xfrm>
            <a:prstGeom prst="rect">
              <a:avLst/>
            </a:prstGeom>
          </p:spPr>
        </p:pic>
        <p:cxnSp>
          <p:nvCxnSpPr>
            <p:cNvPr id="30" name="Google Shape;165;p38">
              <a:extLst>
                <a:ext uri="{FF2B5EF4-FFF2-40B4-BE49-F238E27FC236}">
                  <a16:creationId xmlns:a16="http://schemas.microsoft.com/office/drawing/2014/main" id="{075AB182-A5E8-D86F-5FF6-9EB9D200C17B}"/>
                </a:ext>
              </a:extLst>
            </p:cNvPr>
            <p:cNvCxnSpPr>
              <a:cxnSpLocks/>
            </p:cNvCxnSpPr>
            <p:nvPr/>
          </p:nvCxnSpPr>
          <p:spPr>
            <a:xfrm>
              <a:off x="3929065" y="2408811"/>
              <a:ext cx="1791252" cy="571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cxnSp>
          <p:nvCxnSpPr>
            <p:cNvPr id="31" name="Google Shape;165;p38"/>
            <p:cNvCxnSpPr>
              <a:cxnSpLocks/>
            </p:cNvCxnSpPr>
            <p:nvPr/>
          </p:nvCxnSpPr>
          <p:spPr>
            <a:xfrm>
              <a:off x="2335904" y="2408811"/>
              <a:ext cx="1248671" cy="571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6" name="Google Shape;1956;p54"/>
          <p:cNvCxnSpPr>
            <a:cxnSpLocks/>
          </p:cNvCxnSpPr>
          <p:nvPr/>
        </p:nvCxnSpPr>
        <p:spPr>
          <a:xfrm flipV="1">
            <a:off x="406852" y="830950"/>
            <a:ext cx="0" cy="431255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574964" y="108871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AB40"/>
                </a:solidFill>
              </a:rPr>
              <a:t>2024</a:t>
            </a:r>
            <a:endParaRPr sz="1800" dirty="0">
              <a:solidFill>
                <a:srgbClr val="FFAB40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574965" y="1404224"/>
            <a:ext cx="2194892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q-AL" sz="1400" dirty="0">
                <a:solidFill>
                  <a:schemeClr val="lt1"/>
                </a:solidFill>
              </a:rPr>
              <a:t>Establishing Presence &amp; Building Foundation</a:t>
            </a:r>
          </a:p>
        </p:txBody>
      </p:sp>
      <p:sp>
        <p:nvSpPr>
          <p:cNvPr id="1965" name="Google Shape;1965;p54"/>
          <p:cNvSpPr/>
          <p:nvPr/>
        </p:nvSpPr>
        <p:spPr>
          <a:xfrm>
            <a:off x="298102" y="121650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298102" y="3720197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3DC56C0D-703A-E4C7-2074-432471153C2F}"/>
              </a:ext>
            </a:extLst>
          </p:cNvPr>
          <p:cNvCxnSpPr>
            <a:cxnSpLocks/>
          </p:cNvCxnSpPr>
          <p:nvPr/>
        </p:nvCxnSpPr>
        <p:spPr>
          <a:xfrm>
            <a:off x="232603" y="830950"/>
            <a:ext cx="34236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1965;p54">
            <a:extLst>
              <a:ext uri="{FF2B5EF4-FFF2-40B4-BE49-F238E27FC236}">
                <a16:creationId xmlns:a16="http://schemas.microsoft.com/office/drawing/2014/main" id="{5B1B2BC4-67E4-EB3D-E12D-ECFC9E6143FE}"/>
              </a:ext>
            </a:extLst>
          </p:cNvPr>
          <p:cNvSpPr/>
          <p:nvPr/>
        </p:nvSpPr>
        <p:spPr>
          <a:xfrm>
            <a:off x="298102" y="244692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57;p54">
            <a:extLst>
              <a:ext uri="{FF2B5EF4-FFF2-40B4-BE49-F238E27FC236}">
                <a16:creationId xmlns:a16="http://schemas.microsoft.com/office/drawing/2014/main" id="{61427867-B24A-CFFE-9157-D196AF024CD1}"/>
              </a:ext>
            </a:extLst>
          </p:cNvPr>
          <p:cNvSpPr txBox="1">
            <a:spLocks/>
          </p:cNvSpPr>
          <p:nvPr/>
        </p:nvSpPr>
        <p:spPr>
          <a:xfrm>
            <a:off x="574964" y="2318706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>
                <a:solidFill>
                  <a:srgbClr val="FFAB40"/>
                </a:solidFill>
              </a:rPr>
              <a:t>2025</a:t>
            </a:r>
          </a:p>
        </p:txBody>
      </p:sp>
      <p:sp>
        <p:nvSpPr>
          <p:cNvPr id="12" name="Google Shape;1961;p54">
            <a:extLst>
              <a:ext uri="{FF2B5EF4-FFF2-40B4-BE49-F238E27FC236}">
                <a16:creationId xmlns:a16="http://schemas.microsoft.com/office/drawing/2014/main" id="{C28CB543-2EC1-A2C3-3D80-27F1469A2403}"/>
              </a:ext>
            </a:extLst>
          </p:cNvPr>
          <p:cNvSpPr txBox="1">
            <a:spLocks/>
          </p:cNvSpPr>
          <p:nvPr/>
        </p:nvSpPr>
        <p:spPr>
          <a:xfrm>
            <a:off x="574964" y="2634212"/>
            <a:ext cx="219489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sq-AL" sz="1400" dirty="0">
                <a:solidFill>
                  <a:schemeClr val="lt1"/>
                </a:solidFill>
              </a:rPr>
              <a:t>Expansion and Diversification</a:t>
            </a:r>
          </a:p>
        </p:txBody>
      </p:sp>
      <p:sp>
        <p:nvSpPr>
          <p:cNvPr id="13" name="Google Shape;1957;p54">
            <a:extLst>
              <a:ext uri="{FF2B5EF4-FFF2-40B4-BE49-F238E27FC236}">
                <a16:creationId xmlns:a16="http://schemas.microsoft.com/office/drawing/2014/main" id="{9CA6EAEA-53E9-6465-1FBE-4E71A867C532}"/>
              </a:ext>
            </a:extLst>
          </p:cNvPr>
          <p:cNvSpPr txBox="1">
            <a:spLocks/>
          </p:cNvSpPr>
          <p:nvPr/>
        </p:nvSpPr>
        <p:spPr>
          <a:xfrm>
            <a:off x="624352" y="3610584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>
                <a:solidFill>
                  <a:srgbClr val="FFAB40"/>
                </a:solidFill>
              </a:rPr>
              <a:t>2026</a:t>
            </a:r>
          </a:p>
        </p:txBody>
      </p:sp>
      <p:sp>
        <p:nvSpPr>
          <p:cNvPr id="14" name="Google Shape;1961;p54">
            <a:extLst>
              <a:ext uri="{FF2B5EF4-FFF2-40B4-BE49-F238E27FC236}">
                <a16:creationId xmlns:a16="http://schemas.microsoft.com/office/drawing/2014/main" id="{431FF647-3989-9229-A195-E00A8A14C396}"/>
              </a:ext>
            </a:extLst>
          </p:cNvPr>
          <p:cNvSpPr txBox="1">
            <a:spLocks/>
          </p:cNvSpPr>
          <p:nvPr/>
        </p:nvSpPr>
        <p:spPr>
          <a:xfrm>
            <a:off x="624352" y="3926090"/>
            <a:ext cx="219489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sq-AL" sz="1400" dirty="0">
                <a:solidFill>
                  <a:schemeClr val="lt1"/>
                </a:solidFill>
              </a:rPr>
              <a:t>Optimization and Sustainability</a:t>
            </a:r>
          </a:p>
        </p:txBody>
      </p:sp>
      <p:sp>
        <p:nvSpPr>
          <p:cNvPr id="24" name="Google Shape;1957;p54">
            <a:extLst>
              <a:ext uri="{FF2B5EF4-FFF2-40B4-BE49-F238E27FC236}">
                <a16:creationId xmlns:a16="http://schemas.microsoft.com/office/drawing/2014/main" id="{BEEE5519-56D7-6CE8-D09F-693CDECC3EC6}"/>
              </a:ext>
            </a:extLst>
          </p:cNvPr>
          <p:cNvSpPr txBox="1">
            <a:spLocks/>
          </p:cNvSpPr>
          <p:nvPr/>
        </p:nvSpPr>
        <p:spPr>
          <a:xfrm>
            <a:off x="2829216" y="824167"/>
            <a:ext cx="2620778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b="1" dirty="0">
                <a:solidFill>
                  <a:srgbClr val="FFAB40"/>
                </a:solidFill>
                <a:latin typeface="Montserrat" panose="02000505000000020004" pitchFamily="2" charset="0"/>
              </a:rPr>
              <a:t>Ideal customer</a:t>
            </a:r>
          </a:p>
        </p:txBody>
      </p:sp>
      <p:sp>
        <p:nvSpPr>
          <p:cNvPr id="25" name="Google Shape;1961;p54">
            <a:extLst>
              <a:ext uri="{FF2B5EF4-FFF2-40B4-BE49-F238E27FC236}">
                <a16:creationId xmlns:a16="http://schemas.microsoft.com/office/drawing/2014/main" id="{DE485664-641B-A5CA-A4AE-0675E61AA372}"/>
              </a:ext>
            </a:extLst>
          </p:cNvPr>
          <p:cNvSpPr txBox="1">
            <a:spLocks/>
          </p:cNvSpPr>
          <p:nvPr/>
        </p:nvSpPr>
        <p:spPr>
          <a:xfrm>
            <a:off x="2829216" y="1139673"/>
            <a:ext cx="6314784" cy="1113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000" dirty="0">
                <a:solidFill>
                  <a:schemeClr val="lt1"/>
                </a:solidFill>
                <a:latin typeface="Montserrat Light" panose="00000400000000000000" pitchFamily="2" charset="0"/>
              </a:rPr>
              <a:t>Our target customers include healthcare providers, retail businesses, food and beverage establishments, banks, real estate companies, and governmental organizations </a:t>
            </a:r>
          </a:p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000" dirty="0">
                <a:solidFill>
                  <a:schemeClr val="lt1"/>
                </a:solidFill>
                <a:latin typeface="Montserrat Light" panose="00000400000000000000" pitchFamily="2" charset="0"/>
              </a:rPr>
              <a:t>We aim to address their specific needs, such as streamlining processes, enhancing customer experiences, and improving overall efficiency, through custom software solutions designed to meet their unique challenges.</a:t>
            </a:r>
          </a:p>
        </p:txBody>
      </p:sp>
      <p:sp>
        <p:nvSpPr>
          <p:cNvPr id="27" name="Google Shape;1957;p54">
            <a:extLst>
              <a:ext uri="{FF2B5EF4-FFF2-40B4-BE49-F238E27FC236}">
                <a16:creationId xmlns:a16="http://schemas.microsoft.com/office/drawing/2014/main" id="{D3C6644D-F9A3-4E90-AE82-682750D4273A}"/>
              </a:ext>
            </a:extLst>
          </p:cNvPr>
          <p:cNvSpPr txBox="1">
            <a:spLocks/>
          </p:cNvSpPr>
          <p:nvPr/>
        </p:nvSpPr>
        <p:spPr>
          <a:xfrm>
            <a:off x="2819242" y="2223450"/>
            <a:ext cx="2620778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b="1" dirty="0">
                <a:solidFill>
                  <a:srgbClr val="FFAB40"/>
                </a:solidFill>
                <a:latin typeface="Montserrat" panose="02000505000000020004" pitchFamily="2" charset="0"/>
              </a:rPr>
              <a:t>Acquisition</a:t>
            </a:r>
          </a:p>
        </p:txBody>
      </p:sp>
      <p:sp>
        <p:nvSpPr>
          <p:cNvPr id="28" name="Google Shape;1961;p54">
            <a:extLst>
              <a:ext uri="{FF2B5EF4-FFF2-40B4-BE49-F238E27FC236}">
                <a16:creationId xmlns:a16="http://schemas.microsoft.com/office/drawing/2014/main" id="{61F68D7E-1E44-3870-E1C8-D86AD165B979}"/>
              </a:ext>
            </a:extLst>
          </p:cNvPr>
          <p:cNvSpPr txBox="1">
            <a:spLocks/>
          </p:cNvSpPr>
          <p:nvPr/>
        </p:nvSpPr>
        <p:spPr>
          <a:xfrm>
            <a:off x="2819243" y="2538955"/>
            <a:ext cx="6133808" cy="9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Montserrat Light" panose="00000400000000000000" pitchFamily="2" charset="0"/>
              </a:rPr>
              <a:t>We are going to acquire users by focusing on these Marketing Channels:                                                      </a:t>
            </a:r>
            <a:r>
              <a:rPr lang="en-US" sz="1000" b="1" kern="0" spc="-12" dirty="0">
                <a:solidFill>
                  <a:srgbClr val="FFAB40"/>
                </a:solidFill>
                <a:latin typeface="Montserrat" panose="02000505000000020004" pitchFamily="2" charset="0"/>
                <a:ea typeface="Manrope" pitchFamily="34" charset="-122"/>
              </a:rPr>
              <a:t>Content Marketing  </a:t>
            </a:r>
            <a:r>
              <a:rPr lang="en-US" sz="1000" kern="0" spc="-12" dirty="0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- Creating industry specific blogs &amp; utilizing SEO.                                                   </a:t>
            </a:r>
            <a:r>
              <a:rPr lang="en-US" sz="1000" b="1" kern="0" spc="-12" dirty="0">
                <a:solidFill>
                  <a:srgbClr val="FFAB40"/>
                </a:solidFill>
                <a:latin typeface="Montserrat" panose="02000505000000020004" pitchFamily="2" charset="0"/>
                <a:ea typeface="Manrope" pitchFamily="34" charset="-122"/>
              </a:rPr>
              <a:t>Social Media Marketing </a:t>
            </a:r>
            <a:r>
              <a:rPr lang="en-US" sz="1000" kern="0" spc="-12" dirty="0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– Share engaging content on platforms like </a:t>
            </a:r>
            <a:r>
              <a:rPr lang="en-US" sz="1000" kern="0" spc="-12" dirty="0" err="1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Linkedin</a:t>
            </a:r>
            <a:r>
              <a:rPr lang="en-US" sz="1000" kern="0" spc="-12" dirty="0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, Twitter, </a:t>
            </a:r>
            <a:r>
              <a:rPr lang="en-US" sz="1000" spc="-12" dirty="0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Instagram </a:t>
            </a:r>
            <a:r>
              <a:rPr lang="en-US" sz="1000" b="1" spc="-12" dirty="0">
                <a:solidFill>
                  <a:srgbClr val="FFAB40"/>
                </a:solidFill>
                <a:latin typeface="Montserrat" panose="02000505000000020004" pitchFamily="2" charset="0"/>
                <a:ea typeface="Manrope" pitchFamily="34" charset="-122"/>
              </a:rPr>
              <a:t>Industry Events and Partnerships: </a:t>
            </a:r>
            <a:r>
              <a:rPr lang="en-US" sz="1000" spc="-12" dirty="0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Attend or sponsor relevant industry events across EMEA. </a:t>
            </a:r>
            <a:r>
              <a:rPr lang="en-US" sz="1000" b="1" spc="-12" dirty="0">
                <a:solidFill>
                  <a:srgbClr val="FFAB40"/>
                </a:solidFill>
                <a:latin typeface="Montserrat" panose="02000505000000020004" pitchFamily="2" charset="0"/>
                <a:ea typeface="Manrope" pitchFamily="34" charset="-122"/>
              </a:rPr>
              <a:t>Referral Programs </a:t>
            </a:r>
            <a:r>
              <a:rPr lang="en-US" sz="1000" spc="-12" dirty="0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– Encourage satisfied clients to refer our services to other businesses.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000" spc="-12" dirty="0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 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000" spc="-12" dirty="0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   </a:t>
            </a:r>
            <a:r>
              <a:rPr lang="en-US" sz="1000" kern="0" spc="-12" dirty="0">
                <a:solidFill>
                  <a:srgbClr val="FFFFFF"/>
                </a:solidFill>
                <a:latin typeface="Montserrat Light" panose="00000400000000000000" pitchFamily="2" charset="0"/>
                <a:ea typeface="Manrope" pitchFamily="34" charset="-122"/>
              </a:rPr>
              <a:t> </a:t>
            </a:r>
            <a:endParaRPr lang="en-US" sz="1000" dirty="0">
              <a:solidFill>
                <a:schemeClr val="lt1"/>
              </a:solidFill>
              <a:latin typeface="Montserrat Light" panose="00000400000000000000" pitchFamily="2" charset="0"/>
            </a:endParaRPr>
          </a:p>
        </p:txBody>
      </p:sp>
      <p:sp>
        <p:nvSpPr>
          <p:cNvPr id="30" name="Google Shape;1957;p54">
            <a:extLst>
              <a:ext uri="{FF2B5EF4-FFF2-40B4-BE49-F238E27FC236}">
                <a16:creationId xmlns:a16="http://schemas.microsoft.com/office/drawing/2014/main" id="{4DB6EF05-EC30-0F74-4B02-199920A1FBB2}"/>
              </a:ext>
            </a:extLst>
          </p:cNvPr>
          <p:cNvSpPr txBox="1">
            <a:spLocks/>
          </p:cNvSpPr>
          <p:nvPr/>
        </p:nvSpPr>
        <p:spPr>
          <a:xfrm>
            <a:off x="2769856" y="3468030"/>
            <a:ext cx="2620778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b="1" dirty="0">
                <a:solidFill>
                  <a:srgbClr val="FFAB40"/>
                </a:solidFill>
                <a:latin typeface="Montserrat" panose="02000505000000020004" pitchFamily="2" charset="0"/>
              </a:rPr>
              <a:t>Scale</a:t>
            </a:r>
          </a:p>
        </p:txBody>
      </p:sp>
      <p:sp>
        <p:nvSpPr>
          <p:cNvPr id="31" name="Google Shape;1961;p54">
            <a:extLst>
              <a:ext uri="{FF2B5EF4-FFF2-40B4-BE49-F238E27FC236}">
                <a16:creationId xmlns:a16="http://schemas.microsoft.com/office/drawing/2014/main" id="{3B525C15-AC62-BFD4-C060-F20A33634B83}"/>
              </a:ext>
            </a:extLst>
          </p:cNvPr>
          <p:cNvSpPr txBox="1">
            <a:spLocks/>
          </p:cNvSpPr>
          <p:nvPr/>
        </p:nvSpPr>
        <p:spPr>
          <a:xfrm>
            <a:off x="2769853" y="3809723"/>
            <a:ext cx="2362123" cy="111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000" dirty="0">
                <a:solidFill>
                  <a:srgbClr val="FFAB40"/>
                </a:solidFill>
                <a:latin typeface="Montserrat ExtraBold" panose="00000900000000000000" pitchFamily="2" charset="0"/>
              </a:rPr>
              <a:t>Retention &amp; Upselling</a:t>
            </a:r>
          </a:p>
          <a:p>
            <a:pPr marL="171450" indent="-171450">
              <a:spcAft>
                <a:spcPts val="1600"/>
              </a:spcAft>
              <a:buClr>
                <a:srgbClr val="FFAB40"/>
              </a:buClr>
            </a:pPr>
            <a:r>
              <a:rPr lang="en-US" sz="1000" dirty="0">
                <a:solidFill>
                  <a:srgbClr val="FFAB40"/>
                </a:solidFill>
              </a:rPr>
              <a:t>Continues Improvement</a:t>
            </a:r>
          </a:p>
          <a:p>
            <a:pPr marL="171450" indent="-171450">
              <a:spcAft>
                <a:spcPts val="1600"/>
              </a:spcAft>
              <a:buClr>
                <a:srgbClr val="FFAB40"/>
              </a:buClr>
            </a:pPr>
            <a:r>
              <a:rPr lang="en-US" sz="1000" dirty="0">
                <a:solidFill>
                  <a:srgbClr val="FFAB40"/>
                </a:solidFill>
              </a:rPr>
              <a:t>Upselling Strategies</a:t>
            </a:r>
          </a:p>
          <a:p>
            <a:pPr marL="0" indent="0">
              <a:spcAft>
                <a:spcPts val="1600"/>
              </a:spcAft>
              <a:buFont typeface="Montserrat"/>
              <a:buNone/>
            </a:pPr>
            <a:endParaRPr lang="sq-AL" sz="1000" dirty="0">
              <a:solidFill>
                <a:schemeClr val="lt1"/>
              </a:solidFill>
            </a:endParaRPr>
          </a:p>
        </p:txBody>
      </p:sp>
      <p:sp>
        <p:nvSpPr>
          <p:cNvPr id="32" name="Google Shape;1961;p54">
            <a:extLst>
              <a:ext uri="{FF2B5EF4-FFF2-40B4-BE49-F238E27FC236}">
                <a16:creationId xmlns:a16="http://schemas.microsoft.com/office/drawing/2014/main" id="{AAAFBD03-3A6B-3B78-D6EF-E1F32B06E6CE}"/>
              </a:ext>
            </a:extLst>
          </p:cNvPr>
          <p:cNvSpPr txBox="1">
            <a:spLocks/>
          </p:cNvSpPr>
          <p:nvPr/>
        </p:nvSpPr>
        <p:spPr>
          <a:xfrm>
            <a:off x="4705085" y="3803254"/>
            <a:ext cx="2362123" cy="111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000" dirty="0">
                <a:solidFill>
                  <a:srgbClr val="FFAB40"/>
                </a:solidFill>
                <a:latin typeface="Montserrat ExtraBold" panose="00000900000000000000" pitchFamily="2" charset="0"/>
              </a:rPr>
              <a:t>Strategic Partnerships</a:t>
            </a:r>
          </a:p>
          <a:p>
            <a:pPr marL="171450" indent="-171450">
              <a:spcAft>
                <a:spcPts val="1600"/>
              </a:spcAft>
              <a:buClr>
                <a:srgbClr val="FFAB40"/>
              </a:buClr>
            </a:pPr>
            <a:r>
              <a:rPr lang="en-US" sz="1000" dirty="0">
                <a:solidFill>
                  <a:srgbClr val="FFAB40"/>
                </a:solidFill>
              </a:rPr>
              <a:t>Industry Collaborations</a:t>
            </a:r>
          </a:p>
          <a:p>
            <a:pPr marL="171450" indent="-171450">
              <a:spcAft>
                <a:spcPts val="1600"/>
              </a:spcAft>
              <a:buClr>
                <a:srgbClr val="FFAB40"/>
              </a:buClr>
            </a:pPr>
            <a:r>
              <a:rPr lang="en-US" sz="1000" dirty="0">
                <a:solidFill>
                  <a:srgbClr val="FFAB40"/>
                </a:solidFill>
              </a:rPr>
              <a:t>Resellers Programs</a:t>
            </a:r>
          </a:p>
          <a:p>
            <a:pPr marL="0" indent="0">
              <a:spcAft>
                <a:spcPts val="1600"/>
              </a:spcAft>
              <a:buFont typeface="Montserrat"/>
              <a:buNone/>
            </a:pPr>
            <a:endParaRPr lang="sq-AL" sz="1000" dirty="0">
              <a:solidFill>
                <a:schemeClr val="lt1"/>
              </a:solidFill>
            </a:endParaRPr>
          </a:p>
        </p:txBody>
      </p:sp>
      <p:sp>
        <p:nvSpPr>
          <p:cNvPr id="33" name="Google Shape;1961;p54">
            <a:extLst>
              <a:ext uri="{FF2B5EF4-FFF2-40B4-BE49-F238E27FC236}">
                <a16:creationId xmlns:a16="http://schemas.microsoft.com/office/drawing/2014/main" id="{E8D19DCB-5511-DD70-A267-46D9D37AED7D}"/>
              </a:ext>
            </a:extLst>
          </p:cNvPr>
          <p:cNvSpPr txBox="1">
            <a:spLocks/>
          </p:cNvSpPr>
          <p:nvPr/>
        </p:nvSpPr>
        <p:spPr>
          <a:xfrm>
            <a:off x="6781877" y="3774626"/>
            <a:ext cx="2362123" cy="111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000" dirty="0">
                <a:solidFill>
                  <a:srgbClr val="FFAB40"/>
                </a:solidFill>
                <a:latin typeface="Montserrat ExtraBold" panose="00000900000000000000" pitchFamily="2" charset="0"/>
              </a:rPr>
              <a:t>Scalable Infrastructure</a:t>
            </a:r>
          </a:p>
          <a:p>
            <a:pPr marL="171450" indent="-171450">
              <a:spcAft>
                <a:spcPts val="1600"/>
              </a:spcAft>
              <a:buClr>
                <a:srgbClr val="FFAB40"/>
              </a:buClr>
            </a:pPr>
            <a:r>
              <a:rPr lang="en-US" sz="1000" dirty="0">
                <a:solidFill>
                  <a:srgbClr val="FFAB40"/>
                </a:solidFill>
              </a:rPr>
              <a:t>Cloud-Based solutions</a:t>
            </a:r>
          </a:p>
        </p:txBody>
      </p:sp>
      <p:sp>
        <p:nvSpPr>
          <p:cNvPr id="34" name="Google Shape;194;p41">
            <a:extLst>
              <a:ext uri="{FF2B5EF4-FFF2-40B4-BE49-F238E27FC236}">
                <a16:creationId xmlns:a16="http://schemas.microsoft.com/office/drawing/2014/main" id="{7EA702FC-8EE5-45A0-7266-A2BB19D15C30}"/>
              </a:ext>
            </a:extLst>
          </p:cNvPr>
          <p:cNvSpPr txBox="1">
            <a:spLocks/>
          </p:cNvSpPr>
          <p:nvPr/>
        </p:nvSpPr>
        <p:spPr>
          <a:xfrm>
            <a:off x="171449" y="97992"/>
            <a:ext cx="7626745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3000" dirty="0"/>
              <a:t>7. Go-to-market plan</a:t>
            </a:r>
            <a:endParaRPr lang="sq-AL"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7" name="Google Shape;2107;p63"/>
          <p:cNvCxnSpPr>
            <a:cxnSpLocks/>
          </p:cNvCxnSpPr>
          <p:nvPr/>
        </p:nvCxnSpPr>
        <p:spPr>
          <a:xfrm>
            <a:off x="1036080" y="3026085"/>
            <a:ext cx="302975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194;p41">
            <a:extLst>
              <a:ext uri="{FF2B5EF4-FFF2-40B4-BE49-F238E27FC236}">
                <a16:creationId xmlns:a16="http://schemas.microsoft.com/office/drawing/2014/main" id="{19D36F92-597B-EC37-97EC-41DABDC902C9}"/>
              </a:ext>
            </a:extLst>
          </p:cNvPr>
          <p:cNvSpPr txBox="1">
            <a:spLocks/>
          </p:cNvSpPr>
          <p:nvPr/>
        </p:nvSpPr>
        <p:spPr>
          <a:xfrm>
            <a:off x="179839" y="35529"/>
            <a:ext cx="7626745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/>
              <a:t>8. Competitor analysis</a:t>
            </a:r>
            <a:endParaRPr lang="sq-AL" sz="4000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03ADDFDC-7413-91C6-02F8-7D6802618A07}"/>
              </a:ext>
            </a:extLst>
          </p:cNvPr>
          <p:cNvCxnSpPr>
            <a:cxnSpLocks/>
          </p:cNvCxnSpPr>
          <p:nvPr/>
        </p:nvCxnSpPr>
        <p:spPr>
          <a:xfrm>
            <a:off x="263083" y="807397"/>
            <a:ext cx="450426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F48FB1-5B26-4B6F-3D7B-BA176900C3A8}"/>
              </a:ext>
            </a:extLst>
          </p:cNvPr>
          <p:cNvSpPr txBox="1"/>
          <p:nvPr/>
        </p:nvSpPr>
        <p:spPr>
          <a:xfrm>
            <a:off x="142529" y="2894733"/>
            <a:ext cx="925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Montserrat ExtraBold" panose="00000900000000000000" pitchFamily="2" charset="0"/>
              </a:rPr>
              <a:t>Expensive</a:t>
            </a:r>
            <a:endParaRPr lang="sq-AL" sz="1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24" name="Google Shape;2107;p63">
            <a:extLst>
              <a:ext uri="{FF2B5EF4-FFF2-40B4-BE49-F238E27FC236}">
                <a16:creationId xmlns:a16="http://schemas.microsoft.com/office/drawing/2014/main" id="{B624A740-A52B-5C7B-E2FD-189E939C2907}"/>
              </a:ext>
            </a:extLst>
          </p:cNvPr>
          <p:cNvCxnSpPr>
            <a:cxnSpLocks/>
          </p:cNvCxnSpPr>
          <p:nvPr/>
        </p:nvCxnSpPr>
        <p:spPr>
          <a:xfrm rot="5400000">
            <a:off x="944640" y="3026085"/>
            <a:ext cx="302975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2F8E00-DFFC-7977-FBED-7023D3E58058}"/>
              </a:ext>
            </a:extLst>
          </p:cNvPr>
          <p:cNvSpPr txBox="1"/>
          <p:nvPr/>
        </p:nvSpPr>
        <p:spPr>
          <a:xfrm>
            <a:off x="4109085" y="2894732"/>
            <a:ext cx="925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Montserrat ExtraBold" panose="00000900000000000000" pitchFamily="2" charset="0"/>
              </a:rPr>
              <a:t>Affordable</a:t>
            </a:r>
            <a:endParaRPr lang="sq-AL" sz="1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E5FA43-0F15-70D8-6F8E-143821B6AF60}"/>
              </a:ext>
            </a:extLst>
          </p:cNvPr>
          <p:cNvSpPr txBox="1"/>
          <p:nvPr/>
        </p:nvSpPr>
        <p:spPr>
          <a:xfrm>
            <a:off x="1996604" y="1199309"/>
            <a:ext cx="10818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Montserrat ExtraBold" panose="00000900000000000000" pitchFamily="2" charset="0"/>
              </a:rPr>
              <a:t>Easy to use</a:t>
            </a:r>
            <a:endParaRPr lang="sq-AL" sz="1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4B26D2-5EC5-E8D3-B9FC-DB14B8F72180}"/>
              </a:ext>
            </a:extLst>
          </p:cNvPr>
          <p:cNvSpPr txBox="1"/>
          <p:nvPr/>
        </p:nvSpPr>
        <p:spPr>
          <a:xfrm>
            <a:off x="1895722" y="4606640"/>
            <a:ext cx="1310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Montserrat ExtraBold" panose="00000900000000000000" pitchFamily="2" charset="0"/>
              </a:rPr>
              <a:t>Difficult to use</a:t>
            </a:r>
            <a:endParaRPr lang="sq-AL" sz="1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1026" name="Picture 2" descr="Otter for foodics: Online Order Manager | Try Free">
            <a:extLst>
              <a:ext uri="{FF2B5EF4-FFF2-40B4-BE49-F238E27FC236}">
                <a16:creationId xmlns:a16="http://schemas.microsoft.com/office/drawing/2014/main" id="{8AFC7E4F-9B32-9BC8-3EC0-182B98860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05" y="2465453"/>
            <a:ext cx="1021320" cy="30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s - Media kit - Loyverse Town">
            <a:extLst>
              <a:ext uri="{FF2B5EF4-FFF2-40B4-BE49-F238E27FC236}">
                <a16:creationId xmlns:a16="http://schemas.microsoft.com/office/drawing/2014/main" id="{99966DDE-BA73-F8C6-4808-8227516B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98" y="3747492"/>
            <a:ext cx="735676" cy="7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ftwareReviews">
            <a:extLst>
              <a:ext uri="{FF2B5EF4-FFF2-40B4-BE49-F238E27FC236}">
                <a16:creationId xmlns:a16="http://schemas.microsoft.com/office/drawing/2014/main" id="{FE6D8A99-79F0-1BFF-5AAC-2BDBBADC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435" y="3151602"/>
            <a:ext cx="1129502" cy="4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B4E097-4E90-6B96-EDEC-0DB72BB82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244" y="1551514"/>
            <a:ext cx="534597" cy="533559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73F9A3FC-8E0F-DDF0-8BE1-54D4AD4344EB}"/>
              </a:ext>
            </a:extLst>
          </p:cNvPr>
          <p:cNvSpPr/>
          <p:nvPr/>
        </p:nvSpPr>
        <p:spPr>
          <a:xfrm>
            <a:off x="3160429" y="1464180"/>
            <a:ext cx="708226" cy="708226"/>
          </a:xfrm>
          <a:prstGeom prst="ellipse">
            <a:avLst/>
          </a:prstGeom>
          <a:noFill/>
          <a:ln>
            <a:solidFill>
              <a:srgbClr val="FFA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FCF12277-0BFE-5E6C-B7C0-A53C1ABB340B}"/>
              </a:ext>
            </a:extLst>
          </p:cNvPr>
          <p:cNvCxnSpPr>
            <a:cxnSpLocks/>
            <a:stCxn id="53" idx="1"/>
            <a:endCxn id="33" idx="7"/>
          </p:cNvCxnSpPr>
          <p:nvPr/>
        </p:nvCxnSpPr>
        <p:spPr>
          <a:xfrm rot="10800000" flipV="1">
            <a:off x="3764939" y="1232507"/>
            <a:ext cx="581927" cy="335390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E62A41E-3321-5707-CA74-35E216FC8391}"/>
              </a:ext>
            </a:extLst>
          </p:cNvPr>
          <p:cNvSpPr txBox="1"/>
          <p:nvPr/>
        </p:nvSpPr>
        <p:spPr>
          <a:xfrm>
            <a:off x="4346865" y="1109396"/>
            <a:ext cx="9258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AB40"/>
                </a:solidFill>
                <a:latin typeface="Montserrat ExtraBold" panose="00000900000000000000" pitchFamily="2" charset="0"/>
              </a:rPr>
              <a:t>That’s us!</a:t>
            </a:r>
            <a:endParaRPr lang="sq-AL" sz="1000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4" name="Google Shape;1957;p54">
            <a:extLst>
              <a:ext uri="{FF2B5EF4-FFF2-40B4-BE49-F238E27FC236}">
                <a16:creationId xmlns:a16="http://schemas.microsoft.com/office/drawing/2014/main" id="{BE517F96-3780-3EB4-84C9-F66615DC8948}"/>
              </a:ext>
            </a:extLst>
          </p:cNvPr>
          <p:cNvSpPr txBox="1">
            <a:spLocks/>
          </p:cNvSpPr>
          <p:nvPr/>
        </p:nvSpPr>
        <p:spPr>
          <a:xfrm>
            <a:off x="5431406" y="1580114"/>
            <a:ext cx="3368759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b="1" dirty="0">
                <a:solidFill>
                  <a:srgbClr val="FFAB40"/>
                </a:solidFill>
                <a:latin typeface="Montserrat" panose="02000505000000020004" pitchFamily="2" charset="0"/>
              </a:rPr>
              <a:t>Competitive Advantages</a:t>
            </a:r>
          </a:p>
        </p:txBody>
      </p:sp>
      <p:sp>
        <p:nvSpPr>
          <p:cNvPr id="55" name="Google Shape;1961;p54">
            <a:extLst>
              <a:ext uri="{FF2B5EF4-FFF2-40B4-BE49-F238E27FC236}">
                <a16:creationId xmlns:a16="http://schemas.microsoft.com/office/drawing/2014/main" id="{ED576250-FB24-957E-5FA1-AC7773606989}"/>
              </a:ext>
            </a:extLst>
          </p:cNvPr>
          <p:cNvSpPr txBox="1">
            <a:spLocks/>
          </p:cNvSpPr>
          <p:nvPr/>
        </p:nvSpPr>
        <p:spPr>
          <a:xfrm>
            <a:off x="5431406" y="2001837"/>
            <a:ext cx="3185678" cy="267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000" dirty="0">
                <a:solidFill>
                  <a:schemeClr val="lt1"/>
                </a:solidFill>
                <a:latin typeface="Montserrat Light" panose="00000400000000000000" pitchFamily="2" charset="0"/>
              </a:rPr>
              <a:t>Embracing emerging technologies such as </a:t>
            </a:r>
            <a:r>
              <a:rPr lang="en-US" sz="1000" dirty="0">
                <a:solidFill>
                  <a:schemeClr val="lt1"/>
                </a:solidFill>
                <a:latin typeface="Montserrat" panose="02000505000000020004" pitchFamily="2" charset="0"/>
              </a:rPr>
              <a:t>AI, data analytics, and contactless payment systems.</a:t>
            </a:r>
          </a:p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000" dirty="0">
                <a:solidFill>
                  <a:schemeClr val="lt1"/>
                </a:solidFill>
                <a:latin typeface="Montserrat Light" panose="00000400000000000000" pitchFamily="2" charset="0"/>
              </a:rPr>
              <a:t>Our tailored POS system, customized for local languages and currencies, </a:t>
            </a:r>
            <a:r>
              <a:rPr lang="en-US" sz="1000" dirty="0">
                <a:solidFill>
                  <a:srgbClr val="FFAB40"/>
                </a:solidFill>
                <a:latin typeface="Montserrat" panose="02000505000000020004" pitchFamily="2" charset="0"/>
              </a:rPr>
              <a:t>will position us as the market leader in our target international markets.</a:t>
            </a:r>
          </a:p>
          <a:p>
            <a:pPr marL="0" indent="0">
              <a:spcAft>
                <a:spcPts val="1600"/>
              </a:spcAft>
              <a:buFont typeface="Montserrat"/>
              <a:buNone/>
            </a:pPr>
            <a:endParaRPr lang="en-US" sz="1000" dirty="0">
              <a:solidFill>
                <a:schemeClr val="lt1"/>
              </a:solidFill>
              <a:latin typeface="Montserrat Light" panose="000004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956;p54">
            <a:extLst>
              <a:ext uri="{FF2B5EF4-FFF2-40B4-BE49-F238E27FC236}">
                <a16:creationId xmlns:a16="http://schemas.microsoft.com/office/drawing/2014/main" id="{1305B8D6-A01A-AEC5-3C27-FD60B6F127D7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470647" y="1918248"/>
            <a:ext cx="0" cy="3225252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957;p54">
            <a:extLst>
              <a:ext uri="{FF2B5EF4-FFF2-40B4-BE49-F238E27FC236}">
                <a16:creationId xmlns:a16="http://schemas.microsoft.com/office/drawing/2014/main" id="{68FD6B1D-2D4A-AF86-A0DE-50EBB0D8CE5E}"/>
              </a:ext>
            </a:extLst>
          </p:cNvPr>
          <p:cNvSpPr txBox="1">
            <a:spLocks/>
          </p:cNvSpPr>
          <p:nvPr/>
        </p:nvSpPr>
        <p:spPr>
          <a:xfrm>
            <a:off x="579397" y="1790466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>
                <a:solidFill>
                  <a:srgbClr val="FFAB40"/>
                </a:solidFill>
              </a:rPr>
              <a:t>AUGUST</a:t>
            </a:r>
          </a:p>
        </p:txBody>
      </p:sp>
      <p:sp>
        <p:nvSpPr>
          <p:cNvPr id="8" name="Google Shape;1961;p54">
            <a:extLst>
              <a:ext uri="{FF2B5EF4-FFF2-40B4-BE49-F238E27FC236}">
                <a16:creationId xmlns:a16="http://schemas.microsoft.com/office/drawing/2014/main" id="{911E90E0-F68B-F23A-CBD6-4471CCC38005}"/>
              </a:ext>
            </a:extLst>
          </p:cNvPr>
          <p:cNvSpPr txBox="1">
            <a:spLocks/>
          </p:cNvSpPr>
          <p:nvPr/>
        </p:nvSpPr>
        <p:spPr>
          <a:xfrm>
            <a:off x="579398" y="2105972"/>
            <a:ext cx="2194892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lt1"/>
                </a:solidFill>
              </a:rPr>
              <a:t>Registered company in N. Macedonia</a:t>
            </a:r>
            <a:endParaRPr lang="sq-AL" sz="1400" dirty="0">
              <a:solidFill>
                <a:schemeClr val="lt1"/>
              </a:solidFill>
            </a:endParaRPr>
          </a:p>
        </p:txBody>
      </p:sp>
      <p:sp>
        <p:nvSpPr>
          <p:cNvPr id="9" name="Google Shape;1965;p54">
            <a:extLst>
              <a:ext uri="{FF2B5EF4-FFF2-40B4-BE49-F238E27FC236}">
                <a16:creationId xmlns:a16="http://schemas.microsoft.com/office/drawing/2014/main" id="{A220D665-9AC6-2DD7-B191-A0C46FEC7FCF}"/>
              </a:ext>
            </a:extLst>
          </p:cNvPr>
          <p:cNvSpPr/>
          <p:nvPr/>
        </p:nvSpPr>
        <p:spPr>
          <a:xfrm>
            <a:off x="361897" y="191824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66;p54">
            <a:extLst>
              <a:ext uri="{FF2B5EF4-FFF2-40B4-BE49-F238E27FC236}">
                <a16:creationId xmlns:a16="http://schemas.microsoft.com/office/drawing/2014/main" id="{E7E39F03-59C8-38C7-496B-D2FE98C99460}"/>
              </a:ext>
            </a:extLst>
          </p:cNvPr>
          <p:cNvSpPr/>
          <p:nvPr/>
        </p:nvSpPr>
        <p:spPr>
          <a:xfrm>
            <a:off x="361897" y="3907781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65;p54">
            <a:extLst>
              <a:ext uri="{FF2B5EF4-FFF2-40B4-BE49-F238E27FC236}">
                <a16:creationId xmlns:a16="http://schemas.microsoft.com/office/drawing/2014/main" id="{BE2E2C04-B2EB-3A57-BBEE-041A061080BD}"/>
              </a:ext>
            </a:extLst>
          </p:cNvPr>
          <p:cNvSpPr/>
          <p:nvPr/>
        </p:nvSpPr>
        <p:spPr>
          <a:xfrm>
            <a:off x="361897" y="294633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57;p54">
            <a:extLst>
              <a:ext uri="{FF2B5EF4-FFF2-40B4-BE49-F238E27FC236}">
                <a16:creationId xmlns:a16="http://schemas.microsoft.com/office/drawing/2014/main" id="{3AECFA02-5C55-8049-D120-AE51C63577EB}"/>
              </a:ext>
            </a:extLst>
          </p:cNvPr>
          <p:cNvSpPr txBox="1">
            <a:spLocks/>
          </p:cNvSpPr>
          <p:nvPr/>
        </p:nvSpPr>
        <p:spPr>
          <a:xfrm>
            <a:off x="579397" y="2818116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>
                <a:solidFill>
                  <a:srgbClr val="FFAB40"/>
                </a:solidFill>
              </a:rPr>
              <a:t>OCTOBER</a:t>
            </a:r>
          </a:p>
        </p:txBody>
      </p:sp>
      <p:sp>
        <p:nvSpPr>
          <p:cNvPr id="13" name="Google Shape;1961;p54">
            <a:extLst>
              <a:ext uri="{FF2B5EF4-FFF2-40B4-BE49-F238E27FC236}">
                <a16:creationId xmlns:a16="http://schemas.microsoft.com/office/drawing/2014/main" id="{F4FB78EA-EBA1-F3FE-3122-31981C5EE2CE}"/>
              </a:ext>
            </a:extLst>
          </p:cNvPr>
          <p:cNvSpPr txBox="1">
            <a:spLocks/>
          </p:cNvSpPr>
          <p:nvPr/>
        </p:nvSpPr>
        <p:spPr>
          <a:xfrm>
            <a:off x="579397" y="3133622"/>
            <a:ext cx="219489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lt1"/>
                </a:solidFill>
              </a:rPr>
              <a:t>Creation of our own product</a:t>
            </a:r>
            <a:endParaRPr lang="sq-AL" sz="1400" dirty="0">
              <a:solidFill>
                <a:schemeClr val="lt1"/>
              </a:solidFill>
            </a:endParaRPr>
          </a:p>
        </p:txBody>
      </p:sp>
      <p:sp>
        <p:nvSpPr>
          <p:cNvPr id="14" name="Google Shape;1957;p54">
            <a:extLst>
              <a:ext uri="{FF2B5EF4-FFF2-40B4-BE49-F238E27FC236}">
                <a16:creationId xmlns:a16="http://schemas.microsoft.com/office/drawing/2014/main" id="{F13FB3BB-0A3E-45D9-33BE-7006A465B568}"/>
              </a:ext>
            </a:extLst>
          </p:cNvPr>
          <p:cNvSpPr txBox="1">
            <a:spLocks/>
          </p:cNvSpPr>
          <p:nvPr/>
        </p:nvSpPr>
        <p:spPr>
          <a:xfrm>
            <a:off x="579397" y="3798168"/>
            <a:ext cx="1700633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>
                <a:solidFill>
                  <a:srgbClr val="FFAB40"/>
                </a:solidFill>
              </a:rPr>
              <a:t>NOVEMBER</a:t>
            </a:r>
          </a:p>
        </p:txBody>
      </p:sp>
      <p:sp>
        <p:nvSpPr>
          <p:cNvPr id="15" name="Google Shape;1961;p54">
            <a:extLst>
              <a:ext uri="{FF2B5EF4-FFF2-40B4-BE49-F238E27FC236}">
                <a16:creationId xmlns:a16="http://schemas.microsoft.com/office/drawing/2014/main" id="{9D9387DE-58E8-AD4F-9610-09A8966172DA}"/>
              </a:ext>
            </a:extLst>
          </p:cNvPr>
          <p:cNvSpPr txBox="1">
            <a:spLocks/>
          </p:cNvSpPr>
          <p:nvPr/>
        </p:nvSpPr>
        <p:spPr>
          <a:xfrm>
            <a:off x="579398" y="4113674"/>
            <a:ext cx="219489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lt1"/>
                </a:solidFill>
              </a:rPr>
              <a:t>Our first local client for POS System </a:t>
            </a:r>
          </a:p>
        </p:txBody>
      </p:sp>
      <p:sp>
        <p:nvSpPr>
          <p:cNvPr id="17" name="Google Shape;194;p41">
            <a:extLst>
              <a:ext uri="{FF2B5EF4-FFF2-40B4-BE49-F238E27FC236}">
                <a16:creationId xmlns:a16="http://schemas.microsoft.com/office/drawing/2014/main" id="{CDAA3B50-32F9-E014-D9FD-952C028AFEEE}"/>
              </a:ext>
            </a:extLst>
          </p:cNvPr>
          <p:cNvSpPr txBox="1">
            <a:spLocks/>
          </p:cNvSpPr>
          <p:nvPr/>
        </p:nvSpPr>
        <p:spPr>
          <a:xfrm>
            <a:off x="231141" y="1174084"/>
            <a:ext cx="2891402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Current Status</a:t>
            </a:r>
            <a:endParaRPr lang="sq-AL" sz="2000" dirty="0"/>
          </a:p>
        </p:txBody>
      </p:sp>
      <p:cxnSp>
        <p:nvCxnSpPr>
          <p:cNvPr id="18" name="Google Shape;1956;p54">
            <a:extLst>
              <a:ext uri="{FF2B5EF4-FFF2-40B4-BE49-F238E27FC236}">
                <a16:creationId xmlns:a16="http://schemas.microsoft.com/office/drawing/2014/main" id="{B66F90E6-0012-D451-DD9E-BA39B3D0FD46}"/>
              </a:ext>
            </a:extLst>
          </p:cNvPr>
          <p:cNvCxnSpPr>
            <a:cxnSpLocks/>
          </p:cNvCxnSpPr>
          <p:nvPr/>
        </p:nvCxnSpPr>
        <p:spPr>
          <a:xfrm flipV="1">
            <a:off x="3135392" y="2743200"/>
            <a:ext cx="0" cy="2406327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65;p54">
            <a:extLst>
              <a:ext uri="{FF2B5EF4-FFF2-40B4-BE49-F238E27FC236}">
                <a16:creationId xmlns:a16="http://schemas.microsoft.com/office/drawing/2014/main" id="{CC7947E6-EBAB-63C2-F8CD-B6D92AB8D93E}"/>
              </a:ext>
            </a:extLst>
          </p:cNvPr>
          <p:cNvSpPr/>
          <p:nvPr/>
        </p:nvSpPr>
        <p:spPr>
          <a:xfrm>
            <a:off x="3026642" y="2709366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94;p41">
            <a:extLst>
              <a:ext uri="{FF2B5EF4-FFF2-40B4-BE49-F238E27FC236}">
                <a16:creationId xmlns:a16="http://schemas.microsoft.com/office/drawing/2014/main" id="{B06AF36F-6568-8D07-58C8-979DBDDDB33B}"/>
              </a:ext>
            </a:extLst>
          </p:cNvPr>
          <p:cNvSpPr txBox="1">
            <a:spLocks/>
          </p:cNvSpPr>
          <p:nvPr/>
        </p:nvSpPr>
        <p:spPr>
          <a:xfrm>
            <a:off x="3026642" y="1940459"/>
            <a:ext cx="3179946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Accomplishments</a:t>
            </a:r>
            <a:endParaRPr lang="sq-AL" sz="2000" dirty="0"/>
          </a:p>
        </p:txBody>
      </p:sp>
      <p:sp>
        <p:nvSpPr>
          <p:cNvPr id="22" name="Google Shape;1961;p54">
            <a:extLst>
              <a:ext uri="{FF2B5EF4-FFF2-40B4-BE49-F238E27FC236}">
                <a16:creationId xmlns:a16="http://schemas.microsoft.com/office/drawing/2014/main" id="{051EAF77-BAE7-2610-E52C-8C6D6E73E5DB}"/>
              </a:ext>
            </a:extLst>
          </p:cNvPr>
          <p:cNvSpPr txBox="1">
            <a:spLocks/>
          </p:cNvSpPr>
          <p:nvPr/>
        </p:nvSpPr>
        <p:spPr>
          <a:xfrm>
            <a:off x="3267258" y="2636044"/>
            <a:ext cx="2059058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200" dirty="0">
                <a:solidFill>
                  <a:schemeClr val="lt1"/>
                </a:solidFill>
              </a:rPr>
              <a:t>Completed at least 3 customized projects: </a:t>
            </a:r>
            <a:r>
              <a:rPr lang="en-US" sz="1200" dirty="0">
                <a:solidFill>
                  <a:srgbClr val="FFAB40"/>
                </a:solidFill>
              </a:rPr>
              <a:t>Web &amp; Mobile app </a:t>
            </a:r>
            <a:r>
              <a:rPr lang="en-US" sz="1200" dirty="0">
                <a:solidFill>
                  <a:schemeClr val="lt1"/>
                </a:solidFill>
              </a:rPr>
              <a:t>development, </a:t>
            </a:r>
            <a:r>
              <a:rPr lang="en-US" sz="1200" dirty="0">
                <a:solidFill>
                  <a:srgbClr val="FFAB40"/>
                </a:solidFill>
              </a:rPr>
              <a:t>Customized Software </a:t>
            </a:r>
            <a:r>
              <a:rPr lang="en-US" sz="1200" dirty="0">
                <a:solidFill>
                  <a:schemeClr val="lt1"/>
                </a:solidFill>
              </a:rPr>
              <a:t>development,                  - </a:t>
            </a:r>
            <a:r>
              <a:rPr lang="en-US" sz="1200" dirty="0">
                <a:solidFill>
                  <a:srgbClr val="FFAB40"/>
                </a:solidFill>
              </a:rPr>
              <a:t>POS System</a:t>
            </a:r>
          </a:p>
        </p:txBody>
      </p:sp>
      <p:sp>
        <p:nvSpPr>
          <p:cNvPr id="24" name="Google Shape;1957;p54">
            <a:extLst>
              <a:ext uri="{FF2B5EF4-FFF2-40B4-BE49-F238E27FC236}">
                <a16:creationId xmlns:a16="http://schemas.microsoft.com/office/drawing/2014/main" id="{46EC0A0A-F8D0-1DDE-FA73-4071EFD030D8}"/>
              </a:ext>
            </a:extLst>
          </p:cNvPr>
          <p:cNvSpPr txBox="1">
            <a:spLocks/>
          </p:cNvSpPr>
          <p:nvPr/>
        </p:nvSpPr>
        <p:spPr>
          <a:xfrm>
            <a:off x="6542116" y="1790466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>
                <a:solidFill>
                  <a:srgbClr val="FFAB40"/>
                </a:solidFill>
              </a:rPr>
              <a:t>1</a:t>
            </a:r>
          </a:p>
        </p:txBody>
      </p:sp>
      <p:sp>
        <p:nvSpPr>
          <p:cNvPr id="25" name="Google Shape;1961;p54">
            <a:extLst>
              <a:ext uri="{FF2B5EF4-FFF2-40B4-BE49-F238E27FC236}">
                <a16:creationId xmlns:a16="http://schemas.microsoft.com/office/drawing/2014/main" id="{5910B105-C5BA-21F3-1CC2-25DCE5EB36E0}"/>
              </a:ext>
            </a:extLst>
          </p:cNvPr>
          <p:cNvSpPr txBox="1">
            <a:spLocks/>
          </p:cNvSpPr>
          <p:nvPr/>
        </p:nvSpPr>
        <p:spPr>
          <a:xfrm>
            <a:off x="6542117" y="2105972"/>
            <a:ext cx="2194892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lt1"/>
                </a:solidFill>
              </a:rPr>
              <a:t>Product Marketing</a:t>
            </a:r>
            <a:endParaRPr lang="sq-AL" sz="1400" dirty="0">
              <a:solidFill>
                <a:schemeClr val="lt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06699F-8180-CB10-8A9E-3931C7C53C68}"/>
              </a:ext>
            </a:extLst>
          </p:cNvPr>
          <p:cNvGrpSpPr/>
          <p:nvPr/>
        </p:nvGrpSpPr>
        <p:grpSpPr>
          <a:xfrm>
            <a:off x="6324616" y="1918248"/>
            <a:ext cx="217500" cy="3225252"/>
            <a:chOff x="5641463" y="1918248"/>
            <a:chExt cx="217500" cy="3225252"/>
          </a:xfrm>
        </p:grpSpPr>
        <p:cxnSp>
          <p:nvCxnSpPr>
            <p:cNvPr id="23" name="Google Shape;1956;p54">
              <a:extLst>
                <a:ext uri="{FF2B5EF4-FFF2-40B4-BE49-F238E27FC236}">
                  <a16:creationId xmlns:a16="http://schemas.microsoft.com/office/drawing/2014/main" id="{7E44D085-EBFE-F508-08FF-1B171F7D83E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V="1">
              <a:off x="5750213" y="1918248"/>
              <a:ext cx="0" cy="3225252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576840-243B-5944-FB22-9AB5B228C018}"/>
                </a:ext>
              </a:extLst>
            </p:cNvPr>
            <p:cNvGrpSpPr/>
            <p:nvPr/>
          </p:nvGrpSpPr>
          <p:grpSpPr>
            <a:xfrm>
              <a:off x="5641463" y="1918248"/>
              <a:ext cx="217500" cy="2207033"/>
              <a:chOff x="5641463" y="1918248"/>
              <a:chExt cx="217500" cy="2207033"/>
            </a:xfrm>
          </p:grpSpPr>
          <p:sp>
            <p:nvSpPr>
              <p:cNvPr id="26" name="Google Shape;1965;p54">
                <a:extLst>
                  <a:ext uri="{FF2B5EF4-FFF2-40B4-BE49-F238E27FC236}">
                    <a16:creationId xmlns:a16="http://schemas.microsoft.com/office/drawing/2014/main" id="{5649798E-A572-70BE-2DF7-F5EB9DACBE20}"/>
                  </a:ext>
                </a:extLst>
              </p:cNvPr>
              <p:cNvSpPr/>
              <p:nvPr/>
            </p:nvSpPr>
            <p:spPr>
              <a:xfrm>
                <a:off x="5641463" y="1918248"/>
                <a:ext cx="217500" cy="2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66;p54">
                <a:extLst>
                  <a:ext uri="{FF2B5EF4-FFF2-40B4-BE49-F238E27FC236}">
                    <a16:creationId xmlns:a16="http://schemas.microsoft.com/office/drawing/2014/main" id="{9F98AEC1-1365-386B-6AC5-802F952B3ACA}"/>
                  </a:ext>
                </a:extLst>
              </p:cNvPr>
              <p:cNvSpPr/>
              <p:nvPr/>
            </p:nvSpPr>
            <p:spPr>
              <a:xfrm>
                <a:off x="5641463" y="3907781"/>
                <a:ext cx="217500" cy="2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65;p54">
                <a:extLst>
                  <a:ext uri="{FF2B5EF4-FFF2-40B4-BE49-F238E27FC236}">
                    <a16:creationId xmlns:a16="http://schemas.microsoft.com/office/drawing/2014/main" id="{7E73BE7F-3131-0096-C33C-941A47EA5BF1}"/>
                  </a:ext>
                </a:extLst>
              </p:cNvPr>
              <p:cNvSpPr/>
              <p:nvPr/>
            </p:nvSpPr>
            <p:spPr>
              <a:xfrm>
                <a:off x="5641463" y="2946338"/>
                <a:ext cx="217500" cy="21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57;p54">
            <a:extLst>
              <a:ext uri="{FF2B5EF4-FFF2-40B4-BE49-F238E27FC236}">
                <a16:creationId xmlns:a16="http://schemas.microsoft.com/office/drawing/2014/main" id="{D7FDF8C7-75E2-28BB-C23C-8E1FFD00FA6D}"/>
              </a:ext>
            </a:extLst>
          </p:cNvPr>
          <p:cNvSpPr txBox="1">
            <a:spLocks/>
          </p:cNvSpPr>
          <p:nvPr/>
        </p:nvSpPr>
        <p:spPr>
          <a:xfrm>
            <a:off x="6542116" y="2818116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>
                <a:solidFill>
                  <a:srgbClr val="FFAB40"/>
                </a:solidFill>
              </a:rPr>
              <a:t>2</a:t>
            </a:r>
          </a:p>
        </p:txBody>
      </p:sp>
      <p:sp>
        <p:nvSpPr>
          <p:cNvPr id="30" name="Google Shape;1961;p54">
            <a:extLst>
              <a:ext uri="{FF2B5EF4-FFF2-40B4-BE49-F238E27FC236}">
                <a16:creationId xmlns:a16="http://schemas.microsoft.com/office/drawing/2014/main" id="{6F63FC44-858B-122D-16F9-E5CD9174B1FA}"/>
              </a:ext>
            </a:extLst>
          </p:cNvPr>
          <p:cNvSpPr txBox="1">
            <a:spLocks/>
          </p:cNvSpPr>
          <p:nvPr/>
        </p:nvSpPr>
        <p:spPr>
          <a:xfrm>
            <a:off x="6542115" y="3133622"/>
            <a:ext cx="2420255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lt1"/>
                </a:solidFill>
              </a:rPr>
              <a:t>Geographical Expansion</a:t>
            </a:r>
            <a:endParaRPr lang="sq-AL" sz="1400" dirty="0">
              <a:solidFill>
                <a:schemeClr val="lt1"/>
              </a:solidFill>
            </a:endParaRPr>
          </a:p>
        </p:txBody>
      </p:sp>
      <p:sp>
        <p:nvSpPr>
          <p:cNvPr id="31" name="Google Shape;1957;p54">
            <a:extLst>
              <a:ext uri="{FF2B5EF4-FFF2-40B4-BE49-F238E27FC236}">
                <a16:creationId xmlns:a16="http://schemas.microsoft.com/office/drawing/2014/main" id="{CA162500-E439-FD89-9732-1961FA570621}"/>
              </a:ext>
            </a:extLst>
          </p:cNvPr>
          <p:cNvSpPr txBox="1">
            <a:spLocks/>
          </p:cNvSpPr>
          <p:nvPr/>
        </p:nvSpPr>
        <p:spPr>
          <a:xfrm>
            <a:off x="6542116" y="3798168"/>
            <a:ext cx="1700633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 dirty="0">
                <a:solidFill>
                  <a:srgbClr val="FFAB40"/>
                </a:solidFill>
              </a:rPr>
              <a:t>3</a:t>
            </a:r>
          </a:p>
        </p:txBody>
      </p:sp>
      <p:sp>
        <p:nvSpPr>
          <p:cNvPr id="32" name="Google Shape;1961;p54">
            <a:extLst>
              <a:ext uri="{FF2B5EF4-FFF2-40B4-BE49-F238E27FC236}">
                <a16:creationId xmlns:a16="http://schemas.microsoft.com/office/drawing/2014/main" id="{FA5322EB-9681-B9F7-C6F8-F8B4F04DBEB3}"/>
              </a:ext>
            </a:extLst>
          </p:cNvPr>
          <p:cNvSpPr txBox="1">
            <a:spLocks/>
          </p:cNvSpPr>
          <p:nvPr/>
        </p:nvSpPr>
        <p:spPr>
          <a:xfrm>
            <a:off x="6542117" y="4113674"/>
            <a:ext cx="2705638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400" dirty="0">
                <a:solidFill>
                  <a:schemeClr val="lt1"/>
                </a:solidFill>
              </a:rPr>
              <a:t>Supply of Technological equipment</a:t>
            </a:r>
          </a:p>
        </p:txBody>
      </p:sp>
      <p:sp>
        <p:nvSpPr>
          <p:cNvPr id="33" name="Google Shape;194;p41">
            <a:extLst>
              <a:ext uri="{FF2B5EF4-FFF2-40B4-BE49-F238E27FC236}">
                <a16:creationId xmlns:a16="http://schemas.microsoft.com/office/drawing/2014/main" id="{69A8B7E9-EBCB-A144-7BCE-A0960369B958}"/>
              </a:ext>
            </a:extLst>
          </p:cNvPr>
          <p:cNvSpPr txBox="1">
            <a:spLocks/>
          </p:cNvSpPr>
          <p:nvPr/>
        </p:nvSpPr>
        <p:spPr>
          <a:xfrm>
            <a:off x="6193860" y="1174084"/>
            <a:ext cx="2891402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000" dirty="0"/>
              <a:t>Use of Funds</a:t>
            </a:r>
            <a:endParaRPr lang="sq-AL" sz="2000" dirty="0"/>
          </a:p>
        </p:txBody>
      </p:sp>
      <p:sp>
        <p:nvSpPr>
          <p:cNvPr id="36" name="Google Shape;194;p41">
            <a:extLst>
              <a:ext uri="{FF2B5EF4-FFF2-40B4-BE49-F238E27FC236}">
                <a16:creationId xmlns:a16="http://schemas.microsoft.com/office/drawing/2014/main" id="{B1B63992-7C81-FA46-B955-74F7584D24AB}"/>
              </a:ext>
            </a:extLst>
          </p:cNvPr>
          <p:cNvSpPr txBox="1">
            <a:spLocks/>
          </p:cNvSpPr>
          <p:nvPr/>
        </p:nvSpPr>
        <p:spPr>
          <a:xfrm>
            <a:off x="268191" y="262608"/>
            <a:ext cx="8694179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500" dirty="0"/>
              <a:t>9. Current status, accomplishments, use of funds</a:t>
            </a:r>
            <a:endParaRPr lang="sq-AL" sz="2500" dirty="0"/>
          </a:p>
        </p:txBody>
      </p:sp>
      <p:cxnSp>
        <p:nvCxnSpPr>
          <p:cNvPr id="37" name="Google Shape;216;p44">
            <a:extLst>
              <a:ext uri="{FF2B5EF4-FFF2-40B4-BE49-F238E27FC236}">
                <a16:creationId xmlns:a16="http://schemas.microsoft.com/office/drawing/2014/main" id="{9E0479AB-6AB6-5EBF-39D7-4C638487F4A1}"/>
              </a:ext>
            </a:extLst>
          </p:cNvPr>
          <p:cNvCxnSpPr>
            <a:cxnSpLocks/>
          </p:cNvCxnSpPr>
          <p:nvPr/>
        </p:nvCxnSpPr>
        <p:spPr>
          <a:xfrm>
            <a:off x="354184" y="906634"/>
            <a:ext cx="312123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159;p68">
            <a:extLst>
              <a:ext uri="{FF2B5EF4-FFF2-40B4-BE49-F238E27FC236}">
                <a16:creationId xmlns:a16="http://schemas.microsoft.com/office/drawing/2014/main" id="{F11F23C1-1D94-1F50-02DF-9DF5CE95D9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0" y="781157"/>
            <a:ext cx="4447953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5" name="Google Shape;2160;p68">
            <a:extLst>
              <a:ext uri="{FF2B5EF4-FFF2-40B4-BE49-F238E27FC236}">
                <a16:creationId xmlns:a16="http://schemas.microsoft.com/office/drawing/2014/main" id="{4744B9C4-41A5-E887-E4AB-C671F6E573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23637" y="1518290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any questions!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insyllium@gmail.com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+389 71 604 221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Insyllium.com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22D8C3-69B7-B42A-8CD3-859EA5241412}"/>
              </a:ext>
            </a:extLst>
          </p:cNvPr>
          <p:cNvGrpSpPr/>
          <p:nvPr/>
        </p:nvGrpSpPr>
        <p:grpSpPr>
          <a:xfrm>
            <a:off x="7211811" y="4408196"/>
            <a:ext cx="1244617" cy="346056"/>
            <a:chOff x="7211811" y="2776274"/>
            <a:chExt cx="1244617" cy="346056"/>
          </a:xfrm>
        </p:grpSpPr>
        <p:sp>
          <p:nvSpPr>
            <p:cNvPr id="18" name="Google Shape;2164;p68">
              <a:extLst>
                <a:ext uri="{FF2B5EF4-FFF2-40B4-BE49-F238E27FC236}">
                  <a16:creationId xmlns:a16="http://schemas.microsoft.com/office/drawing/2014/main" id="{42FC7E79-D5BA-1A76-D5F7-C6E6F2FEA179}"/>
                </a:ext>
              </a:extLst>
            </p:cNvPr>
            <p:cNvSpPr/>
            <p:nvPr/>
          </p:nvSpPr>
          <p:spPr>
            <a:xfrm>
              <a:off x="7211811" y="2776274"/>
              <a:ext cx="345674" cy="34605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2165;p68">
              <a:extLst>
                <a:ext uri="{FF2B5EF4-FFF2-40B4-BE49-F238E27FC236}">
                  <a16:creationId xmlns:a16="http://schemas.microsoft.com/office/drawing/2014/main" id="{389B1F11-9453-F71D-783F-9E4645695983}"/>
                </a:ext>
              </a:extLst>
            </p:cNvPr>
            <p:cNvGrpSpPr/>
            <p:nvPr/>
          </p:nvGrpSpPr>
          <p:grpSpPr>
            <a:xfrm>
              <a:off x="7661283" y="2776274"/>
              <a:ext cx="346056" cy="345674"/>
              <a:chOff x="3303268" y="3817349"/>
              <a:chExt cx="346056" cy="345674"/>
            </a:xfrm>
          </p:grpSpPr>
          <p:sp>
            <p:nvSpPr>
              <p:cNvPr id="20" name="Google Shape;2166;p68">
                <a:extLst>
                  <a:ext uri="{FF2B5EF4-FFF2-40B4-BE49-F238E27FC236}">
                    <a16:creationId xmlns:a16="http://schemas.microsoft.com/office/drawing/2014/main" id="{9B895BD7-7979-E4F1-E362-7375E6FD1892}"/>
                  </a:ext>
                </a:extLst>
              </p:cNvPr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67;p68">
                <a:extLst>
                  <a:ext uri="{FF2B5EF4-FFF2-40B4-BE49-F238E27FC236}">
                    <a16:creationId xmlns:a16="http://schemas.microsoft.com/office/drawing/2014/main" id="{3257B8D9-AAF9-8F41-8EB8-9669472929ED}"/>
                  </a:ext>
                </a:extLst>
              </p:cNvPr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168;p68">
                <a:extLst>
                  <a:ext uri="{FF2B5EF4-FFF2-40B4-BE49-F238E27FC236}">
                    <a16:creationId xmlns:a16="http://schemas.microsoft.com/office/drawing/2014/main" id="{9166E017-5BBD-2D4A-9B09-87A229946D77}"/>
                  </a:ext>
                </a:extLst>
              </p:cNvPr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169;p68">
                <a:extLst>
                  <a:ext uri="{FF2B5EF4-FFF2-40B4-BE49-F238E27FC236}">
                    <a16:creationId xmlns:a16="http://schemas.microsoft.com/office/drawing/2014/main" id="{4B8CC01C-65A3-2621-BC8B-AD342F0B2608}"/>
                  </a:ext>
                </a:extLst>
              </p:cNvPr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170;p68">
              <a:extLst>
                <a:ext uri="{FF2B5EF4-FFF2-40B4-BE49-F238E27FC236}">
                  <a16:creationId xmlns:a16="http://schemas.microsoft.com/office/drawing/2014/main" id="{5A08ABD9-0D51-D38D-DDDD-E2F88FD876B5}"/>
                </a:ext>
              </a:extLst>
            </p:cNvPr>
            <p:cNvGrpSpPr/>
            <p:nvPr/>
          </p:nvGrpSpPr>
          <p:grpSpPr>
            <a:xfrm>
              <a:off x="8110372" y="2776274"/>
              <a:ext cx="346056" cy="345674"/>
              <a:chOff x="3752358" y="3817349"/>
              <a:chExt cx="346056" cy="345674"/>
            </a:xfrm>
          </p:grpSpPr>
          <p:sp>
            <p:nvSpPr>
              <p:cNvPr id="25" name="Google Shape;2171;p68">
                <a:extLst>
                  <a:ext uri="{FF2B5EF4-FFF2-40B4-BE49-F238E27FC236}">
                    <a16:creationId xmlns:a16="http://schemas.microsoft.com/office/drawing/2014/main" id="{19A6B733-DBF4-EA0D-4CBD-FFF4047434BE}"/>
                  </a:ext>
                </a:extLst>
              </p:cNvPr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172;p68">
                <a:extLst>
                  <a:ext uri="{FF2B5EF4-FFF2-40B4-BE49-F238E27FC236}">
                    <a16:creationId xmlns:a16="http://schemas.microsoft.com/office/drawing/2014/main" id="{BBD0CD79-B0EE-3449-E080-B00CE6428454}"/>
                  </a:ext>
                </a:extLst>
              </p:cNvPr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173;p68">
                <a:extLst>
                  <a:ext uri="{FF2B5EF4-FFF2-40B4-BE49-F238E27FC236}">
                    <a16:creationId xmlns:a16="http://schemas.microsoft.com/office/drawing/2014/main" id="{FEC02E3E-5FC4-5477-1542-77D26811B3C2}"/>
                  </a:ext>
                </a:extLst>
              </p:cNvPr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174;p68">
                <a:extLst>
                  <a:ext uri="{FF2B5EF4-FFF2-40B4-BE49-F238E27FC236}">
                    <a16:creationId xmlns:a16="http://schemas.microsoft.com/office/drawing/2014/main" id="{716E49E5-BF0C-3227-E6A8-88C4B4D913A1}"/>
                  </a:ext>
                </a:extLst>
              </p:cNvPr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1897380" y="1101350"/>
            <a:ext cx="7185660" cy="849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Introduction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2360969" y="2763691"/>
            <a:ext cx="4743641" cy="1278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Our mission is to provide high quality products and services by contributing to worldwide digitalization, empowering businesses with innovative solutions that enhance efficiency, drive growth, and inspire global progress.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30956-8142-8ECE-8502-184759C8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97"/>
          <a:stretch/>
        </p:blipFill>
        <p:spPr>
          <a:xfrm flipH="1">
            <a:off x="6888479" y="2887502"/>
            <a:ext cx="2255521" cy="2255997"/>
          </a:xfrm>
          <a:prstGeom prst="rect">
            <a:avLst/>
          </a:prstGeom>
        </p:spPr>
      </p:pic>
      <p:cxnSp>
        <p:nvCxnSpPr>
          <p:cNvPr id="15" name="Google Shape;216;p44">
            <a:extLst>
              <a:ext uri="{FF2B5EF4-FFF2-40B4-BE49-F238E27FC236}">
                <a16:creationId xmlns:a16="http://schemas.microsoft.com/office/drawing/2014/main" id="{F513B3E3-6F9C-092C-349D-BF67CFE899CB}"/>
              </a:ext>
            </a:extLst>
          </p:cNvPr>
          <p:cNvCxnSpPr>
            <a:cxnSpLocks/>
          </p:cNvCxnSpPr>
          <p:nvPr/>
        </p:nvCxnSpPr>
        <p:spPr>
          <a:xfrm>
            <a:off x="2545888" y="2004060"/>
            <a:ext cx="502112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41">
            <a:extLst>
              <a:ext uri="{FF2B5EF4-FFF2-40B4-BE49-F238E27FC236}">
                <a16:creationId xmlns:a16="http://schemas.microsoft.com/office/drawing/2014/main" id="{455C35C2-9FA8-6008-3A14-A23BD734225C}"/>
              </a:ext>
            </a:extLst>
          </p:cNvPr>
          <p:cNvSpPr txBox="1">
            <a:spLocks/>
          </p:cNvSpPr>
          <p:nvPr/>
        </p:nvSpPr>
        <p:spPr>
          <a:xfrm>
            <a:off x="128245" y="75130"/>
            <a:ext cx="7626745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5000" dirty="0"/>
              <a:t>2. Management Team</a:t>
            </a:r>
            <a:endParaRPr lang="sq-AL" sz="5000" dirty="0"/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19623356-3C70-9487-A3E6-FD71E3D30821}"/>
              </a:ext>
            </a:extLst>
          </p:cNvPr>
          <p:cNvCxnSpPr>
            <a:cxnSpLocks/>
          </p:cNvCxnSpPr>
          <p:nvPr/>
        </p:nvCxnSpPr>
        <p:spPr>
          <a:xfrm>
            <a:off x="203918" y="907713"/>
            <a:ext cx="604156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EA1D88-9B87-A538-4028-A26E4E6F1FFB}"/>
              </a:ext>
            </a:extLst>
          </p:cNvPr>
          <p:cNvGrpSpPr/>
          <p:nvPr/>
        </p:nvGrpSpPr>
        <p:grpSpPr>
          <a:xfrm>
            <a:off x="597530" y="1595468"/>
            <a:ext cx="1272797" cy="1315479"/>
            <a:chOff x="418214" y="1583665"/>
            <a:chExt cx="1272797" cy="1315479"/>
          </a:xfrm>
        </p:grpSpPr>
        <p:pic>
          <p:nvPicPr>
            <p:cNvPr id="11" name="Picture 10" descr="A person in a suit giving a presentation&#10;&#10;Description automatically generated">
              <a:extLst>
                <a:ext uri="{FF2B5EF4-FFF2-40B4-BE49-F238E27FC236}">
                  <a16:creationId xmlns:a16="http://schemas.microsoft.com/office/drawing/2014/main" id="{58509781-96A2-D9F9-A9EB-98BBBE7AD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22" y="1702732"/>
              <a:ext cx="1017181" cy="1067072"/>
            </a:xfrm>
            <a:prstGeom prst="ellipse">
              <a:avLst/>
            </a:prstGeom>
            <a:ln w="63500" cap="rnd">
              <a:noFill/>
            </a:ln>
            <a:effectLst/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1BD1E4-A057-53D7-04AC-9E932DB8084A}"/>
                </a:ext>
              </a:extLst>
            </p:cNvPr>
            <p:cNvSpPr/>
            <p:nvPr/>
          </p:nvSpPr>
          <p:spPr>
            <a:xfrm>
              <a:off x="418214" y="1583665"/>
              <a:ext cx="1272797" cy="1315479"/>
            </a:xfrm>
            <a:prstGeom prst="ellipse">
              <a:avLst/>
            </a:prstGeom>
            <a:noFill/>
            <a:ln w="76200">
              <a:solidFill>
                <a:srgbClr val="FFAB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q-A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766EAA-B2D7-693A-B9E9-39C406F28999}"/>
              </a:ext>
            </a:extLst>
          </p:cNvPr>
          <p:cNvGrpSpPr/>
          <p:nvPr/>
        </p:nvGrpSpPr>
        <p:grpSpPr>
          <a:xfrm>
            <a:off x="2711173" y="1973242"/>
            <a:ext cx="1272797" cy="1315479"/>
            <a:chOff x="2670216" y="1578530"/>
            <a:chExt cx="1272797" cy="1315479"/>
          </a:xfrm>
        </p:grpSpPr>
        <p:pic>
          <p:nvPicPr>
            <p:cNvPr id="13" name="Picture 12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D9860957-6A3C-2768-B44D-BD26F077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410" y="1669979"/>
              <a:ext cx="1024408" cy="1132578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contourClr>
                <a:srgbClr val="333333"/>
              </a:contourClr>
            </a:sp3d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D9270F-96D4-BB5D-D32C-9E1EC5656067}"/>
                </a:ext>
              </a:extLst>
            </p:cNvPr>
            <p:cNvSpPr/>
            <p:nvPr/>
          </p:nvSpPr>
          <p:spPr>
            <a:xfrm>
              <a:off x="2670216" y="1578530"/>
              <a:ext cx="1272797" cy="1315479"/>
            </a:xfrm>
            <a:prstGeom prst="ellipse">
              <a:avLst/>
            </a:prstGeom>
            <a:noFill/>
            <a:ln w="76200">
              <a:solidFill>
                <a:srgbClr val="FFAB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q-AL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5A90AC-EE53-39C4-7A0D-3CFA75EAFC37}"/>
              </a:ext>
            </a:extLst>
          </p:cNvPr>
          <p:cNvGrpSpPr/>
          <p:nvPr/>
        </p:nvGrpSpPr>
        <p:grpSpPr>
          <a:xfrm>
            <a:off x="4922218" y="1590331"/>
            <a:ext cx="1272797" cy="1315479"/>
            <a:chOff x="4922218" y="1578529"/>
            <a:chExt cx="1272797" cy="1315479"/>
          </a:xfrm>
        </p:grpSpPr>
        <p:pic>
          <p:nvPicPr>
            <p:cNvPr id="14" name="Picture 13" descr="A person in a suit and glasses&#10;&#10;Description automatically generated">
              <a:extLst>
                <a:ext uri="{FF2B5EF4-FFF2-40B4-BE49-F238E27FC236}">
                  <a16:creationId xmlns:a16="http://schemas.microsoft.com/office/drawing/2014/main" id="{D42529A3-0B4D-DE08-2E9B-07641667D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5809" y="1702732"/>
              <a:ext cx="1005613" cy="1066195"/>
            </a:xfrm>
            <a:prstGeom prst="ellipse">
              <a:avLst/>
            </a:prstGeom>
            <a:ln w="63500" cap="rnd">
              <a:noFill/>
            </a:ln>
            <a:effectLst/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46AA72-DA04-51CC-D154-7686526D8C49}"/>
                </a:ext>
              </a:extLst>
            </p:cNvPr>
            <p:cNvSpPr/>
            <p:nvPr/>
          </p:nvSpPr>
          <p:spPr>
            <a:xfrm>
              <a:off x="4922218" y="1578529"/>
              <a:ext cx="1272797" cy="1315479"/>
            </a:xfrm>
            <a:prstGeom prst="ellipse">
              <a:avLst/>
            </a:prstGeom>
            <a:noFill/>
            <a:ln w="76200">
              <a:solidFill>
                <a:srgbClr val="FFAB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q-AL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3E7610-70B4-2B6E-19A6-71F8AE79235A}"/>
              </a:ext>
            </a:extLst>
          </p:cNvPr>
          <p:cNvGrpSpPr/>
          <p:nvPr/>
        </p:nvGrpSpPr>
        <p:grpSpPr>
          <a:xfrm>
            <a:off x="7035861" y="1914010"/>
            <a:ext cx="1272797" cy="1315479"/>
            <a:chOff x="6994903" y="1507550"/>
            <a:chExt cx="1272797" cy="1315479"/>
          </a:xfrm>
        </p:grpSpPr>
        <p:pic>
          <p:nvPicPr>
            <p:cNvPr id="15" name="Picture 14" descr="A person with a goatee&#10;&#10;Description automatically generated">
              <a:extLst>
                <a:ext uri="{FF2B5EF4-FFF2-40B4-BE49-F238E27FC236}">
                  <a16:creationId xmlns:a16="http://schemas.microsoft.com/office/drawing/2014/main" id="{47805715-C6ED-1CD6-6214-0D8347CCF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9097" y="1653276"/>
              <a:ext cx="1024408" cy="1024408"/>
            </a:xfrm>
            <a:prstGeom prst="ellipse">
              <a:avLst/>
            </a:prstGeom>
            <a:ln w="63500" cap="rnd">
              <a:noFill/>
            </a:ln>
            <a:effectLst/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94CE134-D75B-1DA6-5FF4-7EF9FE422441}"/>
                </a:ext>
              </a:extLst>
            </p:cNvPr>
            <p:cNvSpPr/>
            <p:nvPr/>
          </p:nvSpPr>
          <p:spPr>
            <a:xfrm>
              <a:off x="6994903" y="1507550"/>
              <a:ext cx="1272797" cy="1315479"/>
            </a:xfrm>
            <a:prstGeom prst="ellipse">
              <a:avLst/>
            </a:prstGeom>
            <a:noFill/>
            <a:ln w="76200">
              <a:solidFill>
                <a:srgbClr val="FFAB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q-AL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A8F6D8-7016-ED74-1F16-DA6A81E2117C}"/>
              </a:ext>
            </a:extLst>
          </p:cNvPr>
          <p:cNvSpPr txBox="1"/>
          <p:nvPr/>
        </p:nvSpPr>
        <p:spPr>
          <a:xfrm>
            <a:off x="375195" y="3197269"/>
            <a:ext cx="1717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Naim </a:t>
            </a:r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Ademi</a:t>
            </a:r>
            <a:endParaRPr lang="sq-AL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8BE61-12BE-09F3-E62B-75FD6C175EC7}"/>
              </a:ext>
            </a:extLst>
          </p:cNvPr>
          <p:cNvSpPr txBox="1"/>
          <p:nvPr/>
        </p:nvSpPr>
        <p:spPr>
          <a:xfrm>
            <a:off x="279245" y="3505046"/>
            <a:ext cx="195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B40"/>
                </a:solidFill>
                <a:latin typeface="Montserrat" panose="02000505000000020004" pitchFamily="2" charset="0"/>
              </a:rPr>
              <a:t>Co-Founder</a:t>
            </a:r>
          </a:p>
          <a:p>
            <a:pPr algn="ctr"/>
            <a:r>
              <a:rPr lang="en-US" dirty="0">
                <a:solidFill>
                  <a:srgbClr val="FFAB40"/>
                </a:solidFill>
                <a:latin typeface="Montserrat" panose="02000505000000020004" pitchFamily="2" charset="0"/>
              </a:rPr>
              <a:t>Sales &amp; Marketing</a:t>
            </a:r>
            <a:endParaRPr lang="sq-AL" dirty="0">
              <a:solidFill>
                <a:srgbClr val="FFAB40"/>
              </a:solidFill>
              <a:latin typeface="Montserrat" panose="02000505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7430DE-FC1F-1635-9099-4C17BF23F3D1}"/>
              </a:ext>
            </a:extLst>
          </p:cNvPr>
          <p:cNvSpPr txBox="1"/>
          <p:nvPr/>
        </p:nvSpPr>
        <p:spPr>
          <a:xfrm>
            <a:off x="2488838" y="3548032"/>
            <a:ext cx="1717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Etnik</a:t>
            </a:r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 Zeqiri</a:t>
            </a:r>
            <a:endParaRPr lang="sq-AL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6430BE-DFFB-519D-03D8-B4771590C029}"/>
              </a:ext>
            </a:extLst>
          </p:cNvPr>
          <p:cNvSpPr txBox="1"/>
          <p:nvPr/>
        </p:nvSpPr>
        <p:spPr>
          <a:xfrm>
            <a:off x="2392888" y="3855809"/>
            <a:ext cx="1951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AB40"/>
                </a:solidFill>
                <a:latin typeface="Montserrat" panose="02000505000000020004" pitchFamily="2" charset="0"/>
              </a:rPr>
              <a:t>Co-Founder</a:t>
            </a:r>
          </a:p>
          <a:p>
            <a:pPr algn="ctr"/>
            <a:r>
              <a:rPr lang="en-US" dirty="0">
                <a:solidFill>
                  <a:srgbClr val="FFAB40"/>
                </a:solidFill>
                <a:latin typeface="Montserrat" panose="02000505000000020004" pitchFamily="2" charset="0"/>
              </a:rPr>
              <a:t>Back-end Dev.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A5DB7F-5C2D-ED48-8866-23F4896C588A}"/>
              </a:ext>
            </a:extLst>
          </p:cNvPr>
          <p:cNvGrpSpPr/>
          <p:nvPr/>
        </p:nvGrpSpPr>
        <p:grpSpPr>
          <a:xfrm>
            <a:off x="4607829" y="3197269"/>
            <a:ext cx="1951384" cy="830997"/>
            <a:chOff x="4607829" y="3548032"/>
            <a:chExt cx="1951384" cy="830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56DF40-3337-6BED-CE30-7C91961C1E51}"/>
                </a:ext>
              </a:extLst>
            </p:cNvPr>
            <p:cNvSpPr txBox="1"/>
            <p:nvPr/>
          </p:nvSpPr>
          <p:spPr>
            <a:xfrm>
              <a:off x="4703779" y="3548032"/>
              <a:ext cx="1717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Montserrat ExtraBold" panose="00000900000000000000" pitchFamily="2" charset="0"/>
                </a:rPr>
                <a:t>Burim</a:t>
              </a:r>
              <a:r>
                <a:rPr lang="en-US" dirty="0">
                  <a:solidFill>
                    <a:schemeClr val="bg1"/>
                  </a:solidFill>
                  <a:latin typeface="Montserrat ExtraBold" panose="00000900000000000000" pitchFamily="2" charset="0"/>
                </a:rPr>
                <a:t> Hodai</a:t>
              </a:r>
              <a:endParaRPr lang="sq-AL" dirty="0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2DC8B6-7A3D-D56C-6412-F40D7306409D}"/>
                </a:ext>
              </a:extLst>
            </p:cNvPr>
            <p:cNvSpPr txBox="1"/>
            <p:nvPr/>
          </p:nvSpPr>
          <p:spPr>
            <a:xfrm>
              <a:off x="4607829" y="3855809"/>
              <a:ext cx="1951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AB40"/>
                  </a:solidFill>
                  <a:latin typeface="Montserrat" panose="02000505000000020004" pitchFamily="2" charset="0"/>
                </a:rPr>
                <a:t>Co-Founder</a:t>
              </a:r>
            </a:p>
            <a:p>
              <a:pPr algn="ctr"/>
              <a:r>
                <a:rPr lang="en-US" dirty="0">
                  <a:solidFill>
                    <a:srgbClr val="FFAB40"/>
                  </a:solidFill>
                  <a:latin typeface="Montserrat" panose="02000505000000020004" pitchFamily="2" charset="0"/>
                </a:rPr>
                <a:t>Head of Design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263000-5F8A-7E41-7FB4-97C2F58273C0}"/>
              </a:ext>
            </a:extLst>
          </p:cNvPr>
          <p:cNvGrpSpPr/>
          <p:nvPr/>
        </p:nvGrpSpPr>
        <p:grpSpPr>
          <a:xfrm>
            <a:off x="6696567" y="3548032"/>
            <a:ext cx="1951384" cy="830997"/>
            <a:chOff x="6751113" y="3548032"/>
            <a:chExt cx="1951384" cy="8309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70872B-E9C4-E47D-A34E-5E3CD7856AF9}"/>
                </a:ext>
              </a:extLst>
            </p:cNvPr>
            <p:cNvSpPr txBox="1"/>
            <p:nvPr/>
          </p:nvSpPr>
          <p:spPr>
            <a:xfrm>
              <a:off x="6847063" y="3548032"/>
              <a:ext cx="1717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Montserrat ExtraBold" panose="00000900000000000000" pitchFamily="2" charset="0"/>
                </a:rPr>
                <a:t>Muiz</a:t>
              </a:r>
              <a:r>
                <a:rPr lang="en-US" dirty="0">
                  <a:solidFill>
                    <a:schemeClr val="bg1"/>
                  </a:solidFill>
                  <a:latin typeface="Montserrat ExtraBold" panose="00000900000000000000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Montserrat ExtraBold" panose="00000900000000000000" pitchFamily="2" charset="0"/>
                </a:rPr>
                <a:t>Rexhepi</a:t>
              </a:r>
              <a:endParaRPr lang="sq-AL" dirty="0">
                <a:solidFill>
                  <a:schemeClr val="bg1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39BE64-A2ED-6D64-ABF1-8FDFA7037F2D}"/>
                </a:ext>
              </a:extLst>
            </p:cNvPr>
            <p:cNvSpPr txBox="1"/>
            <p:nvPr/>
          </p:nvSpPr>
          <p:spPr>
            <a:xfrm>
              <a:off x="6751113" y="3855809"/>
              <a:ext cx="1951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AB40"/>
                  </a:solidFill>
                  <a:latin typeface="Montserrat" panose="02000505000000020004" pitchFamily="2" charset="0"/>
                </a:rPr>
                <a:t>Co-Founder</a:t>
              </a:r>
            </a:p>
            <a:p>
              <a:pPr algn="ctr"/>
              <a:r>
                <a:rPr lang="en-US" dirty="0">
                  <a:solidFill>
                    <a:srgbClr val="FFAB40"/>
                  </a:solidFill>
                  <a:latin typeface="Montserrat" panose="02000505000000020004" pitchFamily="2" charset="0"/>
                </a:rPr>
                <a:t>Front-end Dev.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325879" y="3154710"/>
            <a:ext cx="1670435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89%</a:t>
            </a:r>
            <a:endParaRPr sz="5000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325879" y="3640545"/>
            <a:ext cx="191262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Of all companies already have or plan to adapt a digital-first business strategy</a:t>
            </a:r>
            <a:endParaRPr sz="12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3344684" y="3154710"/>
            <a:ext cx="0" cy="132081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194;p41">
            <a:extLst>
              <a:ext uri="{FF2B5EF4-FFF2-40B4-BE49-F238E27FC236}">
                <a16:creationId xmlns:a16="http://schemas.microsoft.com/office/drawing/2014/main" id="{91EE1B50-396C-2E08-3350-F1F060CCFB78}"/>
              </a:ext>
            </a:extLst>
          </p:cNvPr>
          <p:cNvSpPr txBox="1">
            <a:spLocks/>
          </p:cNvSpPr>
          <p:nvPr/>
        </p:nvSpPr>
        <p:spPr>
          <a:xfrm>
            <a:off x="1413507" y="319673"/>
            <a:ext cx="6316980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3. Problem</a:t>
            </a:r>
            <a:endParaRPr lang="sq-AL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AE094-B129-FBC3-97C3-2F553177C150}"/>
              </a:ext>
            </a:extLst>
          </p:cNvPr>
          <p:cNvGrpSpPr/>
          <p:nvPr/>
        </p:nvGrpSpPr>
        <p:grpSpPr>
          <a:xfrm>
            <a:off x="3693055" y="3154710"/>
            <a:ext cx="1912620" cy="1720935"/>
            <a:chOff x="3693055" y="2730820"/>
            <a:chExt cx="1912620" cy="1720935"/>
          </a:xfrm>
        </p:grpSpPr>
        <p:sp>
          <p:nvSpPr>
            <p:cNvPr id="23" name="Google Shape;178;p40">
              <a:extLst>
                <a:ext uri="{FF2B5EF4-FFF2-40B4-BE49-F238E27FC236}">
                  <a16:creationId xmlns:a16="http://schemas.microsoft.com/office/drawing/2014/main" id="{8F9548B8-8303-0AE2-8080-8AC5F743FFEB}"/>
                </a:ext>
              </a:extLst>
            </p:cNvPr>
            <p:cNvSpPr txBox="1">
              <a:spLocks/>
            </p:cNvSpPr>
            <p:nvPr/>
          </p:nvSpPr>
          <p:spPr>
            <a:xfrm>
              <a:off x="3693055" y="2730820"/>
              <a:ext cx="1670435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l"/>
              <a:r>
                <a:rPr lang="en" sz="5000" dirty="0"/>
                <a:t>56%</a:t>
              </a:r>
            </a:p>
          </p:txBody>
        </p:sp>
        <p:sp>
          <p:nvSpPr>
            <p:cNvPr id="24" name="Google Shape;184;p40">
              <a:extLst>
                <a:ext uri="{FF2B5EF4-FFF2-40B4-BE49-F238E27FC236}">
                  <a16:creationId xmlns:a16="http://schemas.microsoft.com/office/drawing/2014/main" id="{29AAC038-572A-01F7-036A-757C2D4BD308}"/>
                </a:ext>
              </a:extLst>
            </p:cNvPr>
            <p:cNvSpPr txBox="1">
              <a:spLocks/>
            </p:cNvSpPr>
            <p:nvPr/>
          </p:nvSpPr>
          <p:spPr>
            <a:xfrm>
              <a:off x="3693055" y="3216655"/>
              <a:ext cx="1912620" cy="12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en-US" sz="1200" dirty="0"/>
                <a:t>Of CEO’s are saying digital Improvements have Increased their  revenues</a:t>
              </a:r>
            </a:p>
          </p:txBody>
        </p:sp>
      </p:grpSp>
      <p:cxnSp>
        <p:nvCxnSpPr>
          <p:cNvPr id="25" name="Google Shape;187;p40">
            <a:extLst>
              <a:ext uri="{FF2B5EF4-FFF2-40B4-BE49-F238E27FC236}">
                <a16:creationId xmlns:a16="http://schemas.microsoft.com/office/drawing/2014/main" id="{24EBCA21-90E6-3107-89D9-E2965AC1E576}"/>
              </a:ext>
            </a:extLst>
          </p:cNvPr>
          <p:cNvCxnSpPr>
            <a:cxnSpLocks/>
          </p:cNvCxnSpPr>
          <p:nvPr/>
        </p:nvCxnSpPr>
        <p:spPr>
          <a:xfrm>
            <a:off x="5711860" y="3154710"/>
            <a:ext cx="0" cy="132081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05604E-4F92-FF27-D944-EC9B0DDEE7AE}"/>
              </a:ext>
            </a:extLst>
          </p:cNvPr>
          <p:cNvGrpSpPr/>
          <p:nvPr/>
        </p:nvGrpSpPr>
        <p:grpSpPr>
          <a:xfrm>
            <a:off x="6060231" y="3154710"/>
            <a:ext cx="1912620" cy="1720935"/>
            <a:chOff x="6060231" y="2730820"/>
            <a:chExt cx="1912620" cy="1720935"/>
          </a:xfrm>
        </p:grpSpPr>
        <p:sp>
          <p:nvSpPr>
            <p:cNvPr id="26" name="Google Shape;178;p40">
              <a:extLst>
                <a:ext uri="{FF2B5EF4-FFF2-40B4-BE49-F238E27FC236}">
                  <a16:creationId xmlns:a16="http://schemas.microsoft.com/office/drawing/2014/main" id="{EFB34382-106F-8E81-27DD-1E08B4E331B3}"/>
                </a:ext>
              </a:extLst>
            </p:cNvPr>
            <p:cNvSpPr txBox="1">
              <a:spLocks/>
            </p:cNvSpPr>
            <p:nvPr/>
          </p:nvSpPr>
          <p:spPr>
            <a:xfrm>
              <a:off x="6060231" y="2730820"/>
              <a:ext cx="1670435" cy="72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l"/>
              <a:r>
                <a:rPr lang="en" sz="5000" dirty="0"/>
                <a:t>91%</a:t>
              </a:r>
            </a:p>
          </p:txBody>
        </p:sp>
        <p:sp>
          <p:nvSpPr>
            <p:cNvPr id="27" name="Google Shape;184;p40">
              <a:extLst>
                <a:ext uri="{FF2B5EF4-FFF2-40B4-BE49-F238E27FC236}">
                  <a16:creationId xmlns:a16="http://schemas.microsoft.com/office/drawing/2014/main" id="{6EC3A428-9BF5-7726-E1EA-86770F1D503C}"/>
                </a:ext>
              </a:extLst>
            </p:cNvPr>
            <p:cNvSpPr txBox="1">
              <a:spLocks/>
            </p:cNvSpPr>
            <p:nvPr/>
          </p:nvSpPr>
          <p:spPr>
            <a:xfrm>
              <a:off x="6060231" y="3216655"/>
              <a:ext cx="1912620" cy="12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en-US" sz="1200" dirty="0"/>
                <a:t>Of businesses are engaged in some form of digital initiative</a:t>
              </a:r>
            </a:p>
          </p:txBody>
        </p:sp>
      </p:grpSp>
      <p:sp>
        <p:nvSpPr>
          <p:cNvPr id="30" name="Google Shape;164;p38">
            <a:extLst>
              <a:ext uri="{FF2B5EF4-FFF2-40B4-BE49-F238E27FC236}">
                <a16:creationId xmlns:a16="http://schemas.microsoft.com/office/drawing/2014/main" id="{3AB6CD21-B088-68B6-2C5F-131D6EDFB167}"/>
              </a:ext>
            </a:extLst>
          </p:cNvPr>
          <p:cNvSpPr txBox="1">
            <a:spLocks/>
          </p:cNvSpPr>
          <p:nvPr/>
        </p:nvSpPr>
        <p:spPr>
          <a:xfrm>
            <a:off x="2895099" y="1496738"/>
            <a:ext cx="3353796" cy="235863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Adapting to industry trends</a:t>
            </a:r>
          </a:p>
        </p:txBody>
      </p:sp>
      <p:sp>
        <p:nvSpPr>
          <p:cNvPr id="31" name="Google Shape;195;p41">
            <a:extLst>
              <a:ext uri="{FF2B5EF4-FFF2-40B4-BE49-F238E27FC236}">
                <a16:creationId xmlns:a16="http://schemas.microsoft.com/office/drawing/2014/main" id="{51F92C4B-5AA0-B186-ECCF-1BD2F74A75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427" y="1857587"/>
            <a:ext cx="8257876" cy="1278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Our agile approach to technology solutions equips businesses with the agility and flexibility needed to adapt quickly to changing market dynamics, ensuring long-term relevance and competitiveness.</a:t>
            </a:r>
          </a:p>
        </p:txBody>
      </p:sp>
      <p:cxnSp>
        <p:nvCxnSpPr>
          <p:cNvPr id="32" name="Google Shape;216;p44">
            <a:extLst>
              <a:ext uri="{FF2B5EF4-FFF2-40B4-BE49-F238E27FC236}">
                <a16:creationId xmlns:a16="http://schemas.microsoft.com/office/drawing/2014/main" id="{15384D71-0AF9-80D8-E41E-ADEBA2C87C55}"/>
              </a:ext>
            </a:extLst>
          </p:cNvPr>
          <p:cNvCxnSpPr>
            <a:cxnSpLocks/>
          </p:cNvCxnSpPr>
          <p:nvPr/>
        </p:nvCxnSpPr>
        <p:spPr>
          <a:xfrm>
            <a:off x="2355388" y="1229252"/>
            <a:ext cx="640926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4;p41">
            <a:extLst>
              <a:ext uri="{FF2B5EF4-FFF2-40B4-BE49-F238E27FC236}">
                <a16:creationId xmlns:a16="http://schemas.microsoft.com/office/drawing/2014/main" id="{02A92EB9-B96A-A457-CD63-52FA2E2D3F39}"/>
              </a:ext>
            </a:extLst>
          </p:cNvPr>
          <p:cNvSpPr txBox="1">
            <a:spLocks/>
          </p:cNvSpPr>
          <p:nvPr/>
        </p:nvSpPr>
        <p:spPr>
          <a:xfrm>
            <a:off x="352270" y="595452"/>
            <a:ext cx="8662190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5000" dirty="0"/>
              <a:t>4. Value Proposition</a:t>
            </a:r>
            <a:endParaRPr lang="sq-AL" sz="5000" dirty="0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352270" y="1968871"/>
            <a:ext cx="6201440" cy="1373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</a:t>
            </a:r>
            <a:r>
              <a:rPr lang="en-US" dirty="0" err="1"/>
              <a:t>Insyllium</a:t>
            </a:r>
            <a:r>
              <a:rPr lang="en-US" dirty="0"/>
              <a:t>, we're dedicated to providing top-notch services.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software solutions not only solve current issues but also help businesses stay strong in a time when technology is changing quickly.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408980" y="1439744"/>
            <a:ext cx="566380" cy="5078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164;p38">
            <a:extLst>
              <a:ext uri="{FF2B5EF4-FFF2-40B4-BE49-F238E27FC236}">
                <a16:creationId xmlns:a16="http://schemas.microsoft.com/office/drawing/2014/main" id="{448BD26C-EBC0-B774-9E09-6401C268FA53}"/>
              </a:ext>
            </a:extLst>
          </p:cNvPr>
          <p:cNvSpPr txBox="1">
            <a:spLocks noGrp="1"/>
          </p:cNvSpPr>
          <p:nvPr/>
        </p:nvSpPr>
        <p:spPr>
          <a:xfrm>
            <a:off x="352270" y="4548048"/>
            <a:ext cx="3353796" cy="235863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Contact us at </a:t>
            </a:r>
            <a:r>
              <a:rPr lang="en-US" sz="1400" b="0" dirty="0">
                <a:solidFill>
                  <a:srgbClr val="FFAB4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insyllium@gmail.com</a:t>
            </a:r>
            <a:endParaRPr sz="1400" b="0" dirty="0">
              <a:solidFill>
                <a:srgbClr val="FFAB4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EEAC2F-26EC-72AB-95B7-A952AF02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6273" y="3353034"/>
            <a:ext cx="2205208" cy="1784562"/>
          </a:xfrm>
          <a:prstGeom prst="rect">
            <a:avLst/>
          </a:prstGeom>
        </p:spPr>
      </p:pic>
      <p:sp>
        <p:nvSpPr>
          <p:cNvPr id="2" name="Google Shape;194;p41">
            <a:extLst>
              <a:ext uri="{FF2B5EF4-FFF2-40B4-BE49-F238E27FC236}">
                <a16:creationId xmlns:a16="http://schemas.microsoft.com/office/drawing/2014/main" id="{164F5724-1230-B471-84B3-0C34B38B8339}"/>
              </a:ext>
            </a:extLst>
          </p:cNvPr>
          <p:cNvSpPr txBox="1">
            <a:spLocks/>
          </p:cNvSpPr>
          <p:nvPr/>
        </p:nvSpPr>
        <p:spPr>
          <a:xfrm>
            <a:off x="240905" y="252552"/>
            <a:ext cx="8662190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5000" dirty="0"/>
              <a:t>5. Underlying Magic</a:t>
            </a:r>
            <a:endParaRPr lang="sq-AL" sz="5000"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366273" y="1581305"/>
            <a:ext cx="4632526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Light" panose="00000400000000000000" pitchFamily="2" charset="0"/>
              </a:rPr>
              <a:t>As a software company, we stand out because we always work to come up with </a:t>
            </a:r>
            <a:r>
              <a:rPr lang="en-US" b="1" dirty="0">
                <a:solidFill>
                  <a:srgbClr val="FFAB40"/>
                </a:solidFill>
              </a:rPr>
              <a:t>new ideas </a:t>
            </a:r>
            <a:r>
              <a:rPr lang="en-US" dirty="0">
                <a:latin typeface="Montserrat Light" panose="00000400000000000000" pitchFamily="2" charset="0"/>
              </a:rPr>
              <a:t>and</a:t>
            </a:r>
            <a:r>
              <a:rPr lang="en-US" dirty="0"/>
              <a:t> </a:t>
            </a:r>
            <a:r>
              <a:rPr lang="en-US" b="1" dirty="0">
                <a:solidFill>
                  <a:srgbClr val="FFAB40"/>
                </a:solidFill>
              </a:rPr>
              <a:t>adapt quickly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Light" panose="00000400000000000000" pitchFamily="2" charset="0"/>
              </a:rPr>
              <a:t>We're good at using the latest technology, making solutions that fit each business, </a:t>
            </a:r>
            <a:r>
              <a:rPr lang="en-US" b="1" dirty="0">
                <a:solidFill>
                  <a:srgbClr val="FFAB40"/>
                </a:solidFill>
              </a:rPr>
              <a:t>and giving users a great experience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 Light" panose="00000400000000000000" pitchFamily="2" charset="0"/>
              </a:rPr>
              <a:t>Our focus is on being flexible, working together, and making sure our customers not only get answers to their current problems but also </a:t>
            </a:r>
            <a:r>
              <a:rPr lang="en-US" b="1" dirty="0">
                <a:solidFill>
                  <a:srgbClr val="FFAB40"/>
                </a:solidFill>
              </a:rPr>
              <a:t>stay ahead in the changing digital world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2286000" lvl="3">
              <a:spcBef>
                <a:spcPts val="0"/>
              </a:spcBef>
              <a:buClr>
                <a:schemeClr val="accent2"/>
              </a:buClr>
            </a:pPr>
            <a:r>
              <a:rPr lang="sq-AL" dirty="0"/>
              <a:t>Innovative Customization</a:t>
            </a:r>
            <a:endParaRPr lang="en-US" dirty="0"/>
          </a:p>
          <a:p>
            <a:pPr marL="1984375" lvl="3" indent="0">
              <a:spcBef>
                <a:spcPts val="0"/>
              </a:spcBef>
              <a:buClr>
                <a:schemeClr val="accent2"/>
              </a:buClr>
              <a:buNone/>
            </a:pPr>
            <a:endParaRPr lang="sq-AL" dirty="0"/>
          </a:p>
          <a:p>
            <a:pPr marL="2286000" lvl="3">
              <a:spcBef>
                <a:spcPts val="0"/>
              </a:spcBef>
              <a:buClr>
                <a:schemeClr val="accent2"/>
              </a:buClr>
            </a:pPr>
            <a:r>
              <a:rPr lang="sq-AL" dirty="0"/>
              <a:t>Collaborative Partnership</a:t>
            </a:r>
            <a:endParaRPr lang="en-US" dirty="0"/>
          </a:p>
          <a:p>
            <a:pPr marL="1984375" lvl="3" indent="0">
              <a:spcBef>
                <a:spcPts val="0"/>
              </a:spcBef>
              <a:buClr>
                <a:schemeClr val="accent2"/>
              </a:buClr>
              <a:buNone/>
            </a:pPr>
            <a:endParaRPr lang="sq-AL" dirty="0"/>
          </a:p>
          <a:p>
            <a:pPr marL="2286000" lvl="3">
              <a:spcBef>
                <a:spcPts val="0"/>
              </a:spcBef>
              <a:buClr>
                <a:schemeClr val="accent2"/>
              </a:buClr>
            </a:pPr>
            <a:r>
              <a:rPr lang="sq-AL" dirty="0">
                <a:uFill>
                  <a:noFill/>
                </a:uFill>
              </a:rPr>
              <a:t>Strategic Problem-Solving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B7FE5D4D-0128-4A2E-1C81-8135615BD21A}"/>
              </a:ext>
            </a:extLst>
          </p:cNvPr>
          <p:cNvCxnSpPr>
            <a:cxnSpLocks/>
          </p:cNvCxnSpPr>
          <p:nvPr/>
        </p:nvCxnSpPr>
        <p:spPr>
          <a:xfrm>
            <a:off x="297615" y="1096844"/>
            <a:ext cx="616785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1FFB6-C80D-42E8-D63E-77296448D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279">
            <a:off x="5406992" y="1003731"/>
            <a:ext cx="3246710" cy="4195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429333" y="2559855"/>
            <a:ext cx="256148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Custom Web &amp; Software Development</a:t>
            </a:r>
            <a:endParaRPr sz="1400"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395077" y="3132302"/>
            <a:ext cx="2150003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Small and medium-sized enterprises (SMEs) seeking to establish or enhance their digital presence.</a:t>
            </a:r>
          </a:p>
        </p:txBody>
      </p:sp>
      <p:cxnSp>
        <p:nvCxnSpPr>
          <p:cNvPr id="243" name="Google Shape;243;p46"/>
          <p:cNvCxnSpPr>
            <a:cxnSpLocks/>
          </p:cNvCxnSpPr>
          <p:nvPr/>
        </p:nvCxnSpPr>
        <p:spPr>
          <a:xfrm>
            <a:off x="517266" y="3120278"/>
            <a:ext cx="128797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207;p43">
            <a:extLst>
              <a:ext uri="{FF2B5EF4-FFF2-40B4-BE49-F238E27FC236}">
                <a16:creationId xmlns:a16="http://schemas.microsoft.com/office/drawing/2014/main" id="{2704660C-BCCD-0519-B19F-1582E548CEB5}"/>
              </a:ext>
            </a:extLst>
          </p:cNvPr>
          <p:cNvSpPr txBox="1">
            <a:spLocks/>
          </p:cNvSpPr>
          <p:nvPr/>
        </p:nvSpPr>
        <p:spPr>
          <a:xfrm>
            <a:off x="228246" y="430976"/>
            <a:ext cx="1790308" cy="114076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8000" dirty="0"/>
              <a:t>06</a:t>
            </a:r>
          </a:p>
        </p:txBody>
      </p:sp>
      <p:cxnSp>
        <p:nvCxnSpPr>
          <p:cNvPr id="12" name="Google Shape;209;p43">
            <a:extLst>
              <a:ext uri="{FF2B5EF4-FFF2-40B4-BE49-F238E27FC236}">
                <a16:creationId xmlns:a16="http://schemas.microsoft.com/office/drawing/2014/main" id="{5073543A-ABD1-51D9-5860-1662E927C1D0}"/>
              </a:ext>
            </a:extLst>
          </p:cNvPr>
          <p:cNvCxnSpPr>
            <a:cxnSpLocks/>
          </p:cNvCxnSpPr>
          <p:nvPr/>
        </p:nvCxnSpPr>
        <p:spPr>
          <a:xfrm>
            <a:off x="2252470" y="413930"/>
            <a:ext cx="0" cy="118570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194;p41">
            <a:extLst>
              <a:ext uri="{FF2B5EF4-FFF2-40B4-BE49-F238E27FC236}">
                <a16:creationId xmlns:a16="http://schemas.microsoft.com/office/drawing/2014/main" id="{BA0525F5-88F5-CE7A-3DB0-89AC33395804}"/>
              </a:ext>
            </a:extLst>
          </p:cNvPr>
          <p:cNvSpPr txBox="1">
            <a:spLocks/>
          </p:cNvSpPr>
          <p:nvPr/>
        </p:nvSpPr>
        <p:spPr>
          <a:xfrm>
            <a:off x="2542131" y="576675"/>
            <a:ext cx="3185931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4000" dirty="0"/>
              <a:t>Business</a:t>
            </a:r>
          </a:p>
          <a:p>
            <a:pPr algn="l"/>
            <a:r>
              <a:rPr lang="en-US" sz="4000" dirty="0"/>
              <a:t>Model</a:t>
            </a:r>
            <a:endParaRPr lang="sq-AL" sz="4000" dirty="0"/>
          </a:p>
        </p:txBody>
      </p:sp>
      <p:sp>
        <p:nvSpPr>
          <p:cNvPr id="19" name="Google Shape;239;p46">
            <a:extLst>
              <a:ext uri="{FF2B5EF4-FFF2-40B4-BE49-F238E27FC236}">
                <a16:creationId xmlns:a16="http://schemas.microsoft.com/office/drawing/2014/main" id="{DD68130B-B26F-0877-E79C-627B182E3277}"/>
              </a:ext>
            </a:extLst>
          </p:cNvPr>
          <p:cNvSpPr txBox="1">
            <a:spLocks/>
          </p:cNvSpPr>
          <p:nvPr/>
        </p:nvSpPr>
        <p:spPr>
          <a:xfrm>
            <a:off x="3591701" y="2208538"/>
            <a:ext cx="256148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400" dirty="0" err="1"/>
              <a:t>Insylink</a:t>
            </a:r>
            <a:r>
              <a:rPr lang="en-US" sz="1400" dirty="0"/>
              <a:t> Point of Sale</a:t>
            </a:r>
          </a:p>
          <a:p>
            <a:pPr algn="l"/>
            <a:r>
              <a:rPr lang="en-US" sz="1400" dirty="0"/>
              <a:t>System (POS)</a:t>
            </a:r>
          </a:p>
        </p:txBody>
      </p:sp>
      <p:sp>
        <p:nvSpPr>
          <p:cNvPr id="23" name="Google Shape;239;p46">
            <a:extLst>
              <a:ext uri="{FF2B5EF4-FFF2-40B4-BE49-F238E27FC236}">
                <a16:creationId xmlns:a16="http://schemas.microsoft.com/office/drawing/2014/main" id="{46DEF842-CF7F-8EC7-63E4-9B0DD4037CD5}"/>
              </a:ext>
            </a:extLst>
          </p:cNvPr>
          <p:cNvSpPr txBox="1">
            <a:spLocks/>
          </p:cNvSpPr>
          <p:nvPr/>
        </p:nvSpPr>
        <p:spPr>
          <a:xfrm>
            <a:off x="6433141" y="2571750"/>
            <a:ext cx="256148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400" dirty="0"/>
              <a:t>CRM Software with AI  -</a:t>
            </a:r>
          </a:p>
          <a:p>
            <a:pPr algn="l"/>
            <a:r>
              <a:rPr lang="en-US" sz="1400" dirty="0"/>
              <a:t>Coming soon</a:t>
            </a:r>
          </a:p>
        </p:txBody>
      </p:sp>
      <p:cxnSp>
        <p:nvCxnSpPr>
          <p:cNvPr id="26" name="Google Shape;243;p46">
            <a:extLst>
              <a:ext uri="{FF2B5EF4-FFF2-40B4-BE49-F238E27FC236}">
                <a16:creationId xmlns:a16="http://schemas.microsoft.com/office/drawing/2014/main" id="{2AA2CA03-C84B-C577-6C45-221342C5CB8B}"/>
              </a:ext>
            </a:extLst>
          </p:cNvPr>
          <p:cNvCxnSpPr>
            <a:cxnSpLocks/>
          </p:cNvCxnSpPr>
          <p:nvPr/>
        </p:nvCxnSpPr>
        <p:spPr>
          <a:xfrm>
            <a:off x="3668716" y="2768961"/>
            <a:ext cx="128797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7" name="Google Shape;243;p46">
            <a:extLst>
              <a:ext uri="{FF2B5EF4-FFF2-40B4-BE49-F238E27FC236}">
                <a16:creationId xmlns:a16="http://schemas.microsoft.com/office/drawing/2014/main" id="{D9B5F4C4-0F9B-DD42-C836-E350DF8801A0}"/>
              </a:ext>
            </a:extLst>
          </p:cNvPr>
          <p:cNvCxnSpPr>
            <a:cxnSpLocks/>
          </p:cNvCxnSpPr>
          <p:nvPr/>
        </p:nvCxnSpPr>
        <p:spPr>
          <a:xfrm>
            <a:off x="6544988" y="3114102"/>
            <a:ext cx="121192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9" name="Google Shape;240;p46">
            <a:extLst>
              <a:ext uri="{FF2B5EF4-FFF2-40B4-BE49-F238E27FC236}">
                <a16:creationId xmlns:a16="http://schemas.microsoft.com/office/drawing/2014/main" id="{00BEA10C-2B39-9300-6A96-5052AD586335}"/>
              </a:ext>
            </a:extLst>
          </p:cNvPr>
          <p:cNvSpPr txBox="1">
            <a:spLocks/>
          </p:cNvSpPr>
          <p:nvPr/>
        </p:nvSpPr>
        <p:spPr>
          <a:xfrm>
            <a:off x="3578059" y="2795265"/>
            <a:ext cx="2150003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200" dirty="0"/>
              <a:t>Restaurants &amp; Coffee shops in need of a reliable POS system.</a:t>
            </a:r>
          </a:p>
          <a:p>
            <a:pPr marL="0" indent="0" algn="l"/>
            <a:endParaRPr lang="en-US" sz="1200" dirty="0"/>
          </a:p>
          <a:p>
            <a:pPr marL="0" indent="0" algn="l"/>
            <a:r>
              <a:rPr lang="en-US" sz="1200" dirty="0"/>
              <a:t>Visit at </a:t>
            </a:r>
            <a:r>
              <a:rPr lang="en-US" sz="1200" dirty="0">
                <a:solidFill>
                  <a:srgbClr val="FFAB40"/>
                </a:solidFill>
              </a:rPr>
              <a:t>insylink.com</a:t>
            </a:r>
          </a:p>
        </p:txBody>
      </p:sp>
      <p:sp>
        <p:nvSpPr>
          <p:cNvPr id="40" name="Google Shape;240;p46">
            <a:extLst>
              <a:ext uri="{FF2B5EF4-FFF2-40B4-BE49-F238E27FC236}">
                <a16:creationId xmlns:a16="http://schemas.microsoft.com/office/drawing/2014/main" id="{D39F700B-3DAB-C8DA-8143-20DCD8FD8A20}"/>
              </a:ext>
            </a:extLst>
          </p:cNvPr>
          <p:cNvSpPr txBox="1">
            <a:spLocks/>
          </p:cNvSpPr>
          <p:nvPr/>
        </p:nvSpPr>
        <p:spPr>
          <a:xfrm>
            <a:off x="6433141" y="3138020"/>
            <a:ext cx="2150003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200" dirty="0"/>
              <a:t>Restaurants &amp; Coffee shops in need of a reliable POS system.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41">
            <a:extLst>
              <a:ext uri="{FF2B5EF4-FFF2-40B4-BE49-F238E27FC236}">
                <a16:creationId xmlns:a16="http://schemas.microsoft.com/office/drawing/2014/main" id="{450427E2-780E-E3E4-7796-7CC4263298E2}"/>
              </a:ext>
            </a:extLst>
          </p:cNvPr>
          <p:cNvSpPr txBox="1">
            <a:spLocks/>
          </p:cNvSpPr>
          <p:nvPr/>
        </p:nvSpPr>
        <p:spPr>
          <a:xfrm>
            <a:off x="240905" y="132131"/>
            <a:ext cx="8662190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5000" dirty="0"/>
              <a:t>Our partners</a:t>
            </a:r>
            <a:endParaRPr lang="sq-AL" sz="5000" dirty="0"/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525C3846-D6AC-41EB-2D80-E0A272F4F194}"/>
              </a:ext>
            </a:extLst>
          </p:cNvPr>
          <p:cNvCxnSpPr>
            <a:cxnSpLocks/>
          </p:cNvCxnSpPr>
          <p:nvPr/>
        </p:nvCxnSpPr>
        <p:spPr>
          <a:xfrm>
            <a:off x="364516" y="976423"/>
            <a:ext cx="1152557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5424AF-1CB4-C2C0-2E23-0D25E62029F1}"/>
              </a:ext>
            </a:extLst>
          </p:cNvPr>
          <p:cNvGrpSpPr/>
          <p:nvPr/>
        </p:nvGrpSpPr>
        <p:grpSpPr>
          <a:xfrm>
            <a:off x="940794" y="1628140"/>
            <a:ext cx="2039485" cy="3025564"/>
            <a:chOff x="3623004" y="1628140"/>
            <a:chExt cx="2039485" cy="302556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C645F44-C7FC-CAC1-E7EF-5134DD7C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1594" y="1628140"/>
              <a:ext cx="829957" cy="829957"/>
            </a:xfrm>
            <a:prstGeom prst="rect">
              <a:avLst/>
            </a:prstGeom>
          </p:spPr>
        </p:pic>
        <p:sp>
          <p:nvSpPr>
            <p:cNvPr id="19" name="Google Shape;223;p45">
              <a:extLst>
                <a:ext uri="{FF2B5EF4-FFF2-40B4-BE49-F238E27FC236}">
                  <a16:creationId xmlns:a16="http://schemas.microsoft.com/office/drawing/2014/main" id="{03F112F3-A1DC-C9C8-6AB4-B99C5F49105E}"/>
                </a:ext>
              </a:extLst>
            </p:cNvPr>
            <p:cNvSpPr txBox="1">
              <a:spLocks/>
            </p:cNvSpPr>
            <p:nvPr/>
          </p:nvSpPr>
          <p:spPr>
            <a:xfrm>
              <a:off x="3623004" y="2537713"/>
              <a:ext cx="1351009" cy="439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ExtraBold"/>
                <a:buNone/>
                <a:defRPr sz="18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dirty="0"/>
                <a:t>LANSGR</a:t>
              </a:r>
              <a:endParaRPr lang="sq-AL" dirty="0"/>
            </a:p>
          </p:txBody>
        </p:sp>
        <p:cxnSp>
          <p:nvCxnSpPr>
            <p:cNvPr id="21" name="Google Shape;227;p45">
              <a:extLst>
                <a:ext uri="{FF2B5EF4-FFF2-40B4-BE49-F238E27FC236}">
                  <a16:creationId xmlns:a16="http://schemas.microsoft.com/office/drawing/2014/main" id="{5F954119-A51D-6562-3D64-5C5E3C41F308}"/>
                </a:ext>
              </a:extLst>
            </p:cNvPr>
            <p:cNvCxnSpPr>
              <a:cxnSpLocks/>
            </p:cNvCxnSpPr>
            <p:nvPr/>
          </p:nvCxnSpPr>
          <p:spPr>
            <a:xfrm>
              <a:off x="3818449" y="2951513"/>
              <a:ext cx="990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25" name="Google Shape;224;p45">
              <a:extLst>
                <a:ext uri="{FF2B5EF4-FFF2-40B4-BE49-F238E27FC236}">
                  <a16:creationId xmlns:a16="http://schemas.microsoft.com/office/drawing/2014/main" id="{CE700A1E-98F0-D7E8-1165-FC7FF32844AD}"/>
                </a:ext>
              </a:extLst>
            </p:cNvPr>
            <p:cNvSpPr txBox="1">
              <a:spLocks/>
            </p:cNvSpPr>
            <p:nvPr/>
          </p:nvSpPr>
          <p:spPr>
            <a:xfrm>
              <a:off x="3719432" y="3014575"/>
              <a:ext cx="1943057" cy="163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en-US" sz="1200" dirty="0"/>
                <a:t>Express Shutter Solutions.</a:t>
              </a:r>
            </a:p>
            <a:p>
              <a:pPr marL="0" indent="0" algn="l"/>
              <a:endParaRPr lang="en-US" sz="1200" dirty="0"/>
            </a:p>
            <a:p>
              <a:pPr marL="0" indent="0" algn="l"/>
              <a:r>
                <a:rPr lang="en-US" sz="1200" dirty="0">
                  <a:solidFill>
                    <a:srgbClr val="FFAB40"/>
                  </a:solidFill>
                </a:rPr>
                <a:t>Web Application </a:t>
              </a:r>
              <a:r>
                <a:rPr lang="en-US" sz="1200" dirty="0"/>
                <a:t>and </a:t>
              </a:r>
              <a:r>
                <a:rPr lang="en-US" sz="1200" dirty="0">
                  <a:solidFill>
                    <a:srgbClr val="FFAB40"/>
                  </a:solidFill>
                </a:rPr>
                <a:t>branding</a:t>
              </a:r>
              <a:r>
                <a:rPr lang="en-US" sz="1200" dirty="0"/>
                <a:t>.</a:t>
              </a:r>
            </a:p>
            <a:p>
              <a:pPr marL="0" indent="0" algn="l"/>
              <a:endParaRPr lang="en-US" sz="1200" dirty="0"/>
            </a:p>
            <a:p>
              <a:pPr marL="0" indent="0" algn="l"/>
              <a:r>
                <a:rPr lang="en-US" sz="1200" dirty="0"/>
                <a:t>Visit the website at</a:t>
              </a:r>
            </a:p>
            <a:p>
              <a:pPr marL="0" indent="0" algn="l"/>
              <a:r>
                <a:rPr lang="en-US" sz="1200" dirty="0">
                  <a:solidFill>
                    <a:srgbClr val="FFAB40"/>
                  </a:solidFill>
                </a:rPr>
                <a:t>lans-gr.com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54D981-FA89-635B-DC87-3CCC3379DC61}"/>
              </a:ext>
            </a:extLst>
          </p:cNvPr>
          <p:cNvGrpSpPr/>
          <p:nvPr/>
        </p:nvGrpSpPr>
        <p:grpSpPr>
          <a:xfrm>
            <a:off x="3949099" y="1628140"/>
            <a:ext cx="2160755" cy="3263900"/>
            <a:chOff x="6609172" y="1628140"/>
            <a:chExt cx="2160755" cy="32639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F70703D-A840-E5F5-9AD4-48C58833D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0315" y="1628140"/>
              <a:ext cx="831573" cy="829958"/>
            </a:xfrm>
            <a:prstGeom prst="rect">
              <a:avLst/>
            </a:prstGeom>
          </p:spPr>
        </p:pic>
        <p:sp>
          <p:nvSpPr>
            <p:cNvPr id="26" name="Google Shape;223;p45">
              <a:extLst>
                <a:ext uri="{FF2B5EF4-FFF2-40B4-BE49-F238E27FC236}">
                  <a16:creationId xmlns:a16="http://schemas.microsoft.com/office/drawing/2014/main" id="{74BF6797-1CFD-FF30-52A2-74DB2CB1F20A}"/>
                </a:ext>
              </a:extLst>
            </p:cNvPr>
            <p:cNvSpPr txBox="1">
              <a:spLocks/>
            </p:cNvSpPr>
            <p:nvPr/>
          </p:nvSpPr>
          <p:spPr>
            <a:xfrm>
              <a:off x="6609172" y="2537713"/>
              <a:ext cx="1351009" cy="439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ExtraBold"/>
                <a:buNone/>
                <a:defRPr sz="18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Montserrat"/>
                <a:buNone/>
                <a:defRPr sz="4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dirty="0"/>
                <a:t>HAKBUS</a:t>
              </a:r>
              <a:endParaRPr lang="sq-AL" dirty="0"/>
            </a:p>
          </p:txBody>
        </p:sp>
        <p:cxnSp>
          <p:nvCxnSpPr>
            <p:cNvPr id="27" name="Google Shape;227;p45">
              <a:extLst>
                <a:ext uri="{FF2B5EF4-FFF2-40B4-BE49-F238E27FC236}">
                  <a16:creationId xmlns:a16="http://schemas.microsoft.com/office/drawing/2014/main" id="{A5FAD671-614D-4642-7AF1-B4FCBB81F553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71" y="2951513"/>
              <a:ext cx="1022646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29" name="Google Shape;224;p45">
              <a:extLst>
                <a:ext uri="{FF2B5EF4-FFF2-40B4-BE49-F238E27FC236}">
                  <a16:creationId xmlns:a16="http://schemas.microsoft.com/office/drawing/2014/main" id="{3CB38477-B3AC-14B7-AC13-83BBE6D9B944}"/>
                </a:ext>
              </a:extLst>
            </p:cNvPr>
            <p:cNvSpPr txBox="1">
              <a:spLocks/>
            </p:cNvSpPr>
            <p:nvPr/>
          </p:nvSpPr>
          <p:spPr>
            <a:xfrm>
              <a:off x="6705600" y="3014575"/>
              <a:ext cx="2064327" cy="1877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Montserrat"/>
                <a:buNone/>
                <a:defRPr sz="21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en-US" sz="1200" dirty="0">
                  <a:solidFill>
                    <a:srgbClr val="FFAB40"/>
                  </a:solidFill>
                </a:rPr>
                <a:t>Online booking </a:t>
              </a:r>
              <a:r>
                <a:rPr lang="en-US" sz="1200" dirty="0"/>
                <a:t>– Transport &amp; Logistics</a:t>
              </a:r>
            </a:p>
            <a:p>
              <a:pPr marL="0" indent="0" algn="l"/>
              <a:endParaRPr lang="en-US" sz="1200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/>
                <a:t>Available on: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AB40"/>
                  </a:solidFill>
                </a:rPr>
                <a:t>iOS</a:t>
              </a:r>
              <a:r>
                <a:rPr lang="en-US" sz="1200" dirty="0"/>
                <a:t>/</a:t>
              </a:r>
              <a:r>
                <a:rPr lang="en-US" sz="1200" dirty="0">
                  <a:solidFill>
                    <a:srgbClr val="FFAB40"/>
                  </a:solidFill>
                </a:rPr>
                <a:t>Android</a:t>
              </a:r>
              <a:r>
                <a:rPr lang="en-US" sz="1200" dirty="0"/>
                <a:t> and </a:t>
              </a:r>
              <a:r>
                <a:rPr lang="en-US" sz="1200" dirty="0">
                  <a:solidFill>
                    <a:srgbClr val="FFAB40"/>
                  </a:solidFill>
                </a:rPr>
                <a:t>Web</a:t>
              </a:r>
              <a:r>
                <a:rPr lang="en-US" sz="1200" dirty="0"/>
                <a:t>.</a:t>
              </a:r>
            </a:p>
            <a:p>
              <a:pPr marL="0" indent="0" algn="l"/>
              <a:endParaRPr lang="en-US" sz="1200" dirty="0"/>
            </a:p>
            <a:p>
              <a:pPr marL="0" indent="0" algn="l"/>
              <a:r>
                <a:rPr lang="en-US" sz="1200" dirty="0"/>
                <a:t>Visit the website at</a:t>
              </a:r>
            </a:p>
            <a:p>
              <a:pPr marL="0" indent="0" algn="l"/>
              <a:r>
                <a:rPr lang="en-US" sz="1200" dirty="0">
                  <a:solidFill>
                    <a:srgbClr val="FFAB40"/>
                  </a:solidFill>
                </a:rPr>
                <a:t>hakbus.org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53"/>
          <p:cNvSpPr txBox="1">
            <a:spLocks noGrp="1"/>
          </p:cNvSpPr>
          <p:nvPr>
            <p:ph type="body" idx="4294967295"/>
          </p:nvPr>
        </p:nvSpPr>
        <p:spPr>
          <a:xfrm>
            <a:off x="5966460" y="4392495"/>
            <a:ext cx="1407234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 dirty="0">
                <a:solidFill>
                  <a:srgbClr val="FFAB40"/>
                </a:solidFill>
              </a:rPr>
              <a:t>German market</a:t>
            </a:r>
            <a:endParaRPr sz="1200" b="1" dirty="0">
              <a:solidFill>
                <a:srgbClr val="FFAB40"/>
              </a:solidFill>
            </a:endParaRPr>
          </a:p>
        </p:txBody>
      </p:sp>
      <p:sp>
        <p:nvSpPr>
          <p:cNvPr id="1948" name="Google Shape;1948;p53"/>
          <p:cNvSpPr/>
          <p:nvPr/>
        </p:nvSpPr>
        <p:spPr>
          <a:xfrm>
            <a:off x="5798160" y="4501095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53"/>
          <p:cNvSpPr txBox="1">
            <a:spLocks noGrp="1"/>
          </p:cNvSpPr>
          <p:nvPr>
            <p:ph type="body" idx="4294967295"/>
          </p:nvPr>
        </p:nvSpPr>
        <p:spPr>
          <a:xfrm>
            <a:off x="7704240" y="4392495"/>
            <a:ext cx="807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Europe</a:t>
            </a: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8E20F-10B6-71C9-159F-25D583A5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040" y="1202005"/>
            <a:ext cx="2857500" cy="28575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38490A0-9422-AD7B-ADAE-17ABDC816DE7}"/>
              </a:ext>
            </a:extLst>
          </p:cNvPr>
          <p:cNvSpPr/>
          <p:nvPr/>
        </p:nvSpPr>
        <p:spPr>
          <a:xfrm>
            <a:off x="7535940" y="4501095"/>
            <a:ext cx="168300" cy="168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q-AL"/>
          </a:p>
        </p:txBody>
      </p:sp>
      <p:sp>
        <p:nvSpPr>
          <p:cNvPr id="8" name="Google Shape;194;p41">
            <a:extLst>
              <a:ext uri="{FF2B5EF4-FFF2-40B4-BE49-F238E27FC236}">
                <a16:creationId xmlns:a16="http://schemas.microsoft.com/office/drawing/2014/main" id="{E81E8E3C-426D-DDC2-25EE-D3E50E183D1D}"/>
              </a:ext>
            </a:extLst>
          </p:cNvPr>
          <p:cNvSpPr txBox="1">
            <a:spLocks/>
          </p:cNvSpPr>
          <p:nvPr/>
        </p:nvSpPr>
        <p:spPr>
          <a:xfrm>
            <a:off x="240905" y="132131"/>
            <a:ext cx="8662190" cy="8493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000" dirty="0"/>
              <a:t>Expansion to German market</a:t>
            </a:r>
            <a:endParaRPr lang="sq-AL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2E1D0-7654-8297-F770-94F326CE1CDB}"/>
              </a:ext>
            </a:extLst>
          </p:cNvPr>
          <p:cNvSpPr txBox="1"/>
          <p:nvPr/>
        </p:nvSpPr>
        <p:spPr>
          <a:xfrm>
            <a:off x="396240" y="1125200"/>
            <a:ext cx="457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Our POS system has been created with the specific goal of targeting the </a:t>
            </a:r>
            <a:r>
              <a:rPr lang="en-GB" sz="1400" dirty="0">
                <a:solidFill>
                  <a:srgbClr val="FFAB40"/>
                </a:solidFill>
                <a:latin typeface="Montserrat" panose="02000505000000020004" pitchFamily="2" charset="0"/>
              </a:rPr>
              <a:t>German market</a:t>
            </a:r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. The food and beverage industry can leverage the </a:t>
            </a:r>
            <a:r>
              <a:rPr lang="en-GB" sz="1400" dirty="0" err="1">
                <a:solidFill>
                  <a:schemeClr val="bg1"/>
                </a:solidFill>
                <a:latin typeface="Montserrat Light" panose="020F0502020204030204" pitchFamily="2" charset="0"/>
              </a:rPr>
              <a:t>Insylink</a:t>
            </a:r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 POS system, which incorporates the latest technology to provide end-to-end solutions for users. </a:t>
            </a:r>
          </a:p>
          <a:p>
            <a:endParaRPr lang="en-GB" sz="1400" dirty="0">
              <a:solidFill>
                <a:schemeClr val="bg1"/>
              </a:solidFill>
              <a:latin typeface="Montserrat Light" panose="020F0502020204030204" pitchFamily="2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As UEFA estimates that </a:t>
            </a:r>
            <a:r>
              <a:rPr lang="en-GB" sz="1400" dirty="0">
                <a:solidFill>
                  <a:srgbClr val="FFAB40"/>
                </a:solidFill>
                <a:latin typeface="Montserrat "/>
              </a:rPr>
              <a:t>20 million tickets </a:t>
            </a:r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have already been booked for EURO 2024 as of now, it is anticipated that restaurants and cafes will experience </a:t>
            </a:r>
            <a:r>
              <a:rPr lang="en-GB" sz="1400" dirty="0">
                <a:solidFill>
                  <a:srgbClr val="FFAB40"/>
                </a:solidFill>
                <a:latin typeface="Montserrat "/>
              </a:rPr>
              <a:t>a surge in customers</a:t>
            </a:r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, leading to </a:t>
            </a:r>
            <a:r>
              <a:rPr lang="en-GB" sz="1400" dirty="0">
                <a:solidFill>
                  <a:srgbClr val="FFAB40"/>
                </a:solidFill>
                <a:latin typeface="Montserrat" panose="02000505000000020004" pitchFamily="2" charset="0"/>
              </a:rPr>
              <a:t>overcrowded establishments</a:t>
            </a:r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. This is where </a:t>
            </a:r>
            <a:r>
              <a:rPr lang="en-GB" sz="1400" dirty="0" err="1">
                <a:solidFill>
                  <a:schemeClr val="bg1"/>
                </a:solidFill>
                <a:latin typeface="Montserrat Light" panose="020F0502020204030204" pitchFamily="2" charset="0"/>
              </a:rPr>
              <a:t>Insylink</a:t>
            </a:r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 comes in, aiming to simplify their operations and </a:t>
            </a:r>
            <a:r>
              <a:rPr lang="en-GB" sz="1400" dirty="0">
                <a:solidFill>
                  <a:srgbClr val="FFAB40"/>
                </a:solidFill>
                <a:latin typeface="Montserrat" panose="02000505000000020004" pitchFamily="2" charset="0"/>
              </a:rPr>
              <a:t>enhance efficiency</a:t>
            </a:r>
            <a:r>
              <a:rPr lang="en-GB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during this </a:t>
            </a:r>
            <a:r>
              <a:rPr lang="en-GB" sz="1400" dirty="0">
                <a:solidFill>
                  <a:srgbClr val="FFAB40"/>
                </a:solidFill>
                <a:latin typeface="Montserrat" panose="02000505000000020004" pitchFamily="2" charset="0"/>
              </a:rPr>
              <a:t>high-demand period</a:t>
            </a:r>
            <a:r>
              <a:rPr lang="en-GB" sz="1400" dirty="0">
                <a:solidFill>
                  <a:schemeClr val="bg1"/>
                </a:solidFill>
                <a:latin typeface="Montserrat Light" panose="020F0502020204030204" pitchFamily="2" charset="0"/>
              </a:rPr>
              <a:t>.</a:t>
            </a:r>
          </a:p>
        </p:txBody>
      </p:sp>
      <p:cxnSp>
        <p:nvCxnSpPr>
          <p:cNvPr id="11" name="Google Shape;216;p44">
            <a:extLst>
              <a:ext uri="{FF2B5EF4-FFF2-40B4-BE49-F238E27FC236}">
                <a16:creationId xmlns:a16="http://schemas.microsoft.com/office/drawing/2014/main" id="{5DB8AFB8-B8FF-0A3E-456B-5785CCDF35E2}"/>
              </a:ext>
            </a:extLst>
          </p:cNvPr>
          <p:cNvCxnSpPr>
            <a:cxnSpLocks/>
          </p:cNvCxnSpPr>
          <p:nvPr/>
        </p:nvCxnSpPr>
        <p:spPr>
          <a:xfrm>
            <a:off x="1597571" y="830950"/>
            <a:ext cx="208081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805</Words>
  <Application>Microsoft Office PowerPoint</Application>
  <PresentationFormat>On-screen Show (16:9)</PresentationFormat>
  <Paragraphs>132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Montserrat ExtraLight</vt:lpstr>
      <vt:lpstr>Montserrat </vt:lpstr>
      <vt:lpstr>Montserrat ExtraBold</vt:lpstr>
      <vt:lpstr>Arial</vt:lpstr>
      <vt:lpstr>Montserrat</vt:lpstr>
      <vt:lpstr>Montserrat Light</vt:lpstr>
      <vt:lpstr>Futuristic Background by Slidesgo</vt:lpstr>
      <vt:lpstr>Innovate. Transform. Excel</vt:lpstr>
      <vt:lpstr>1. Introduction</vt:lpstr>
      <vt:lpstr>PowerPoint Presentation</vt:lpstr>
      <vt:lpstr>89%</vt:lpstr>
      <vt:lpstr>PowerPoint Presentation</vt:lpstr>
      <vt:lpstr>PowerPoint Presentation</vt:lpstr>
      <vt:lpstr>Custom Web &amp; Software Development</vt:lpstr>
      <vt:lpstr>PowerPoint Presentation</vt:lpstr>
      <vt:lpstr>PowerPoint Presentation</vt:lpstr>
      <vt:lpstr>2024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Innovate. Transform. Excel</dc:title>
  <dc:creator>Burim</dc:creator>
  <cp:lastModifiedBy>Burim Hodai</cp:lastModifiedBy>
  <cp:revision>3</cp:revision>
  <dcterms:modified xsi:type="dcterms:W3CDTF">2024-03-14T21:26:51Z</dcterms:modified>
</cp:coreProperties>
</file>